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Override5.xml" ContentType="application/vnd.openxmlformats-officedocument.themeOverrid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theme/themeOverride4.xml" ContentType="application/vnd.openxmlformats-officedocument.themeOverr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heme/themeOverride2.xml" ContentType="application/vnd.openxmlformats-officedocument.themeOverr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theme/themeOverride3.xml" ContentType="application/vnd.openxmlformats-officedocument.themeOverr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harts/chart9.xml" ContentType="application/vnd.openxmlformats-officedocument.drawingml.char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9"/>
  </p:notesMasterIdLst>
  <p:sldIdLst>
    <p:sldId id="335" r:id="rId2"/>
    <p:sldId id="384" r:id="rId3"/>
    <p:sldId id="385" r:id="rId4"/>
    <p:sldId id="386" r:id="rId5"/>
    <p:sldId id="280" r:id="rId6"/>
    <p:sldId id="337" r:id="rId7"/>
    <p:sldId id="266" r:id="rId8"/>
    <p:sldId id="340" r:id="rId9"/>
    <p:sldId id="286" r:id="rId10"/>
    <p:sldId id="341" r:id="rId11"/>
    <p:sldId id="342" r:id="rId12"/>
    <p:sldId id="343" r:id="rId13"/>
    <p:sldId id="355" r:id="rId14"/>
    <p:sldId id="387" r:id="rId15"/>
    <p:sldId id="276" r:id="rId16"/>
    <p:sldId id="359" r:id="rId17"/>
    <p:sldId id="344" r:id="rId18"/>
    <p:sldId id="345" r:id="rId19"/>
    <p:sldId id="361" r:id="rId20"/>
    <p:sldId id="380" r:id="rId21"/>
    <p:sldId id="318" r:id="rId22"/>
    <p:sldId id="315" r:id="rId23"/>
    <p:sldId id="304" r:id="rId24"/>
    <p:sldId id="378" r:id="rId25"/>
    <p:sldId id="377" r:id="rId26"/>
    <p:sldId id="347" r:id="rId27"/>
    <p:sldId id="330" r:id="rId28"/>
    <p:sldId id="313" r:id="rId29"/>
    <p:sldId id="348" r:id="rId30"/>
    <p:sldId id="349" r:id="rId31"/>
    <p:sldId id="350" r:id="rId32"/>
    <p:sldId id="278" r:id="rId33"/>
    <p:sldId id="325" r:id="rId34"/>
    <p:sldId id="351" r:id="rId35"/>
    <p:sldId id="352" r:id="rId36"/>
    <p:sldId id="354" r:id="rId37"/>
    <p:sldId id="368" r:id="rId38"/>
    <p:sldId id="364" r:id="rId39"/>
    <p:sldId id="279" r:id="rId40"/>
    <p:sldId id="271" r:id="rId41"/>
    <p:sldId id="272" r:id="rId42"/>
    <p:sldId id="353" r:id="rId43"/>
    <p:sldId id="269" r:id="rId44"/>
    <p:sldId id="265" r:id="rId45"/>
    <p:sldId id="260" r:id="rId46"/>
    <p:sldId id="388" r:id="rId47"/>
    <p:sldId id="376"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E6A8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814" autoAdjust="0"/>
  </p:normalViewPr>
  <p:slideViewPr>
    <p:cSldViewPr snapToGrid="0">
      <p:cViewPr>
        <p:scale>
          <a:sx n="100" d="100"/>
          <a:sy n="100" d="100"/>
        </p:scale>
        <p:origin x="-690" y="9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8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jdarrouzet\My%20Documents\Jen_backup\PMK\non-Go%20mid-market%20case%20studies\RTT_customer_activity_report_20100610.xls"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Office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Office_Excel_Worksheet5.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Office_Excel_Worksheet6.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jdarrouzet\My%20Documents\Jen_backup\PMK\0_Go!%20Program\2010-05%20Go%20research%20paper\NextGen_info_channels.xlsx" TargetMode="Externa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Office_Excel_Worksheet7.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3"/>
          <c:order val="0"/>
          <c:tx>
            <c:strRef>
              <c:f>rtt!$E$1</c:f>
              <c:strCache>
                <c:ptCount val="1"/>
                <c:pt idx="0">
                  <c:v>Cumulative Online Revenue</c:v>
                </c:pt>
              </c:strCache>
            </c:strRef>
          </c:tx>
          <c:spPr>
            <a:ln>
              <a:solidFill>
                <a:schemeClr val="accent6"/>
              </a:solidFill>
            </a:ln>
          </c:spPr>
          <c:marker>
            <c:symbol val="none"/>
          </c:marker>
          <c:cat>
            <c:strRef>
              <c:f>rtt!$A$2:$A$46</c:f>
              <c:strCache>
                <c:ptCount val="45"/>
                <c:pt idx="0">
                  <c:v>10/2006</c:v>
                </c:pt>
                <c:pt idx="1">
                  <c:v>11/2006</c:v>
                </c:pt>
                <c:pt idx="2">
                  <c:v>12/2006</c:v>
                </c:pt>
                <c:pt idx="3">
                  <c:v>1/2007</c:v>
                </c:pt>
                <c:pt idx="4">
                  <c:v>2/2007</c:v>
                </c:pt>
                <c:pt idx="5">
                  <c:v>3/2007</c:v>
                </c:pt>
                <c:pt idx="6">
                  <c:v>4/2007</c:v>
                </c:pt>
                <c:pt idx="7">
                  <c:v>5/2007</c:v>
                </c:pt>
                <c:pt idx="8">
                  <c:v>6/2007</c:v>
                </c:pt>
                <c:pt idx="9">
                  <c:v>7/2007</c:v>
                </c:pt>
                <c:pt idx="10">
                  <c:v>8/2007</c:v>
                </c:pt>
                <c:pt idx="11">
                  <c:v>9/2007</c:v>
                </c:pt>
                <c:pt idx="12">
                  <c:v>10/2007</c:v>
                </c:pt>
                <c:pt idx="13">
                  <c:v>11/2007</c:v>
                </c:pt>
                <c:pt idx="14">
                  <c:v>12/2007</c:v>
                </c:pt>
                <c:pt idx="15">
                  <c:v>1/2008</c:v>
                </c:pt>
                <c:pt idx="16">
                  <c:v>2/2008</c:v>
                </c:pt>
                <c:pt idx="17">
                  <c:v>3/2008</c:v>
                </c:pt>
                <c:pt idx="18">
                  <c:v>4/2008</c:v>
                </c:pt>
                <c:pt idx="19">
                  <c:v>5/2008</c:v>
                </c:pt>
                <c:pt idx="20">
                  <c:v>6/2008</c:v>
                </c:pt>
                <c:pt idx="21">
                  <c:v>7/2008</c:v>
                </c:pt>
                <c:pt idx="22">
                  <c:v>8/2008</c:v>
                </c:pt>
                <c:pt idx="23">
                  <c:v>9/2008</c:v>
                </c:pt>
                <c:pt idx="24">
                  <c:v>10/2008</c:v>
                </c:pt>
                <c:pt idx="25">
                  <c:v>11/2008</c:v>
                </c:pt>
                <c:pt idx="26">
                  <c:v>12/2008</c:v>
                </c:pt>
                <c:pt idx="27">
                  <c:v>1/2009</c:v>
                </c:pt>
                <c:pt idx="28">
                  <c:v>2/2009</c:v>
                </c:pt>
                <c:pt idx="29">
                  <c:v>3/2009</c:v>
                </c:pt>
                <c:pt idx="30">
                  <c:v>4/2009</c:v>
                </c:pt>
                <c:pt idx="31">
                  <c:v>5/2009</c:v>
                </c:pt>
                <c:pt idx="32">
                  <c:v>6/2009</c:v>
                </c:pt>
                <c:pt idx="33">
                  <c:v>7/2009</c:v>
                </c:pt>
                <c:pt idx="34">
                  <c:v>8/2009</c:v>
                </c:pt>
                <c:pt idx="35">
                  <c:v>9/2009</c:v>
                </c:pt>
                <c:pt idx="36">
                  <c:v>10/2009</c:v>
                </c:pt>
                <c:pt idx="37">
                  <c:v>11/2009</c:v>
                </c:pt>
                <c:pt idx="38">
                  <c:v>12/2009</c:v>
                </c:pt>
                <c:pt idx="39">
                  <c:v>1/2010</c:v>
                </c:pt>
                <c:pt idx="40">
                  <c:v>2/2010</c:v>
                </c:pt>
                <c:pt idx="41">
                  <c:v>3/2010</c:v>
                </c:pt>
                <c:pt idx="42">
                  <c:v>4/2010</c:v>
                </c:pt>
                <c:pt idx="43">
                  <c:v>5/2010</c:v>
                </c:pt>
                <c:pt idx="44">
                  <c:v>6/2010</c:v>
                </c:pt>
              </c:strCache>
            </c:strRef>
          </c:cat>
          <c:val>
            <c:numRef>
              <c:f>rtt!$E$2:$E$46</c:f>
              <c:numCache>
                <c:formatCode>"$"###,###,##0</c:formatCode>
                <c:ptCount val="45"/>
                <c:pt idx="0">
                  <c:v>5777</c:v>
                </c:pt>
                <c:pt idx="1">
                  <c:v>16831</c:v>
                </c:pt>
                <c:pt idx="2">
                  <c:v>66009</c:v>
                </c:pt>
                <c:pt idx="3">
                  <c:v>75088</c:v>
                </c:pt>
                <c:pt idx="4">
                  <c:v>85287</c:v>
                </c:pt>
                <c:pt idx="5">
                  <c:v>91995</c:v>
                </c:pt>
                <c:pt idx="6">
                  <c:v>100703</c:v>
                </c:pt>
                <c:pt idx="7">
                  <c:v>109941</c:v>
                </c:pt>
                <c:pt idx="8">
                  <c:v>121764</c:v>
                </c:pt>
                <c:pt idx="9">
                  <c:v>128724</c:v>
                </c:pt>
                <c:pt idx="10">
                  <c:v>139974</c:v>
                </c:pt>
                <c:pt idx="11">
                  <c:v>149617</c:v>
                </c:pt>
                <c:pt idx="12">
                  <c:v>160299</c:v>
                </c:pt>
                <c:pt idx="13">
                  <c:v>175224</c:v>
                </c:pt>
                <c:pt idx="14">
                  <c:v>246857</c:v>
                </c:pt>
                <c:pt idx="15">
                  <c:v>265916</c:v>
                </c:pt>
                <c:pt idx="16">
                  <c:v>284505</c:v>
                </c:pt>
                <c:pt idx="17">
                  <c:v>299461</c:v>
                </c:pt>
                <c:pt idx="18">
                  <c:v>309795</c:v>
                </c:pt>
                <c:pt idx="19">
                  <c:v>330265</c:v>
                </c:pt>
                <c:pt idx="20">
                  <c:v>347708</c:v>
                </c:pt>
                <c:pt idx="21">
                  <c:v>360447</c:v>
                </c:pt>
                <c:pt idx="22">
                  <c:v>376422</c:v>
                </c:pt>
                <c:pt idx="23">
                  <c:v>388792</c:v>
                </c:pt>
                <c:pt idx="24">
                  <c:v>399005</c:v>
                </c:pt>
                <c:pt idx="25">
                  <c:v>419619</c:v>
                </c:pt>
                <c:pt idx="26">
                  <c:v>515116</c:v>
                </c:pt>
                <c:pt idx="27">
                  <c:v>526448</c:v>
                </c:pt>
                <c:pt idx="28">
                  <c:v>538936</c:v>
                </c:pt>
                <c:pt idx="29">
                  <c:v>558966</c:v>
                </c:pt>
                <c:pt idx="30">
                  <c:v>620257</c:v>
                </c:pt>
                <c:pt idx="31">
                  <c:v>664833</c:v>
                </c:pt>
                <c:pt idx="32">
                  <c:v>697231</c:v>
                </c:pt>
                <c:pt idx="33">
                  <c:v>726405</c:v>
                </c:pt>
                <c:pt idx="34">
                  <c:v>752704</c:v>
                </c:pt>
                <c:pt idx="35">
                  <c:v>788188</c:v>
                </c:pt>
                <c:pt idx="36">
                  <c:v>839063</c:v>
                </c:pt>
                <c:pt idx="37">
                  <c:v>887228</c:v>
                </c:pt>
                <c:pt idx="38">
                  <c:v>1030891.9999999992</c:v>
                </c:pt>
                <c:pt idx="39">
                  <c:v>1064347.0000000002</c:v>
                </c:pt>
                <c:pt idx="40">
                  <c:v>1100294</c:v>
                </c:pt>
                <c:pt idx="41">
                  <c:v>1133659</c:v>
                </c:pt>
                <c:pt idx="42">
                  <c:v>1228689</c:v>
                </c:pt>
                <c:pt idx="43">
                  <c:v>1264427</c:v>
                </c:pt>
                <c:pt idx="44">
                  <c:v>1275390</c:v>
                </c:pt>
              </c:numCache>
            </c:numRef>
          </c:val>
        </c:ser>
        <c:ser>
          <c:idx val="0"/>
          <c:order val="2"/>
          <c:tx>
            <c:strRef>
              <c:f>rtt!$B$1</c:f>
              <c:strCache>
                <c:ptCount val="1"/>
                <c:pt idx="0">
                  <c:v>Emails
Sent</c:v>
                </c:pt>
              </c:strCache>
            </c:strRef>
          </c:tx>
          <c:cat>
            <c:strRef>
              <c:f>rtt!$A$2:$A$46</c:f>
              <c:strCache>
                <c:ptCount val="45"/>
                <c:pt idx="0">
                  <c:v>10/2006</c:v>
                </c:pt>
                <c:pt idx="1">
                  <c:v>11/2006</c:v>
                </c:pt>
                <c:pt idx="2">
                  <c:v>12/2006</c:v>
                </c:pt>
                <c:pt idx="3">
                  <c:v>1/2007</c:v>
                </c:pt>
                <c:pt idx="4">
                  <c:v>2/2007</c:v>
                </c:pt>
                <c:pt idx="5">
                  <c:v>3/2007</c:v>
                </c:pt>
                <c:pt idx="6">
                  <c:v>4/2007</c:v>
                </c:pt>
                <c:pt idx="7">
                  <c:v>5/2007</c:v>
                </c:pt>
                <c:pt idx="8">
                  <c:v>6/2007</c:v>
                </c:pt>
                <c:pt idx="9">
                  <c:v>7/2007</c:v>
                </c:pt>
                <c:pt idx="10">
                  <c:v>8/2007</c:v>
                </c:pt>
                <c:pt idx="11">
                  <c:v>9/2007</c:v>
                </c:pt>
                <c:pt idx="12">
                  <c:v>10/2007</c:v>
                </c:pt>
                <c:pt idx="13">
                  <c:v>11/2007</c:v>
                </c:pt>
                <c:pt idx="14">
                  <c:v>12/2007</c:v>
                </c:pt>
                <c:pt idx="15">
                  <c:v>1/2008</c:v>
                </c:pt>
                <c:pt idx="16">
                  <c:v>2/2008</c:v>
                </c:pt>
                <c:pt idx="17">
                  <c:v>3/2008</c:v>
                </c:pt>
                <c:pt idx="18">
                  <c:v>4/2008</c:v>
                </c:pt>
                <c:pt idx="19">
                  <c:v>5/2008</c:v>
                </c:pt>
                <c:pt idx="20">
                  <c:v>6/2008</c:v>
                </c:pt>
                <c:pt idx="21">
                  <c:v>7/2008</c:v>
                </c:pt>
                <c:pt idx="22">
                  <c:v>8/2008</c:v>
                </c:pt>
                <c:pt idx="23">
                  <c:v>9/2008</c:v>
                </c:pt>
                <c:pt idx="24">
                  <c:v>10/2008</c:v>
                </c:pt>
                <c:pt idx="25">
                  <c:v>11/2008</c:v>
                </c:pt>
                <c:pt idx="26">
                  <c:v>12/2008</c:v>
                </c:pt>
                <c:pt idx="27">
                  <c:v>1/2009</c:v>
                </c:pt>
                <c:pt idx="28">
                  <c:v>2/2009</c:v>
                </c:pt>
                <c:pt idx="29">
                  <c:v>3/2009</c:v>
                </c:pt>
                <c:pt idx="30">
                  <c:v>4/2009</c:v>
                </c:pt>
                <c:pt idx="31">
                  <c:v>5/2009</c:v>
                </c:pt>
                <c:pt idx="32">
                  <c:v>6/2009</c:v>
                </c:pt>
                <c:pt idx="33">
                  <c:v>7/2009</c:v>
                </c:pt>
                <c:pt idx="34">
                  <c:v>8/2009</c:v>
                </c:pt>
                <c:pt idx="35">
                  <c:v>9/2009</c:v>
                </c:pt>
                <c:pt idx="36">
                  <c:v>10/2009</c:v>
                </c:pt>
                <c:pt idx="37">
                  <c:v>11/2009</c:v>
                </c:pt>
                <c:pt idx="38">
                  <c:v>12/2009</c:v>
                </c:pt>
                <c:pt idx="39">
                  <c:v>1/2010</c:v>
                </c:pt>
                <c:pt idx="40">
                  <c:v>2/2010</c:v>
                </c:pt>
                <c:pt idx="41">
                  <c:v>3/2010</c:v>
                </c:pt>
                <c:pt idx="42">
                  <c:v>4/2010</c:v>
                </c:pt>
                <c:pt idx="43">
                  <c:v>5/2010</c:v>
                </c:pt>
                <c:pt idx="44">
                  <c:v>6/2010</c:v>
                </c:pt>
              </c:strCache>
            </c:strRef>
          </c:cat>
          <c:val>
            <c:numRef>
              <c:f>rtt!$B$2:$B$46</c:f>
            </c:numRef>
          </c:val>
        </c:ser>
        <c:marker val="1"/>
        <c:axId val="67664128"/>
        <c:axId val="67674112"/>
      </c:lineChart>
      <c:lineChart>
        <c:grouping val="standard"/>
        <c:ser>
          <c:idx val="1"/>
          <c:order val="1"/>
          <c:tx>
            <c:strRef>
              <c:f>rtt!$C$1</c:f>
              <c:strCache>
                <c:ptCount val="1"/>
                <c:pt idx="0">
                  <c:v># Email Records</c:v>
                </c:pt>
              </c:strCache>
            </c:strRef>
          </c:tx>
          <c:spPr>
            <a:ln>
              <a:solidFill>
                <a:srgbClr val="00A9E0"/>
              </a:solidFill>
            </a:ln>
          </c:spPr>
          <c:marker>
            <c:symbol val="none"/>
          </c:marker>
          <c:cat>
            <c:strRef>
              <c:f>rtt!$A$2:$A$46</c:f>
              <c:strCache>
                <c:ptCount val="45"/>
                <c:pt idx="0">
                  <c:v>10/2006</c:v>
                </c:pt>
                <c:pt idx="1">
                  <c:v>11/2006</c:v>
                </c:pt>
                <c:pt idx="2">
                  <c:v>12/2006</c:v>
                </c:pt>
                <c:pt idx="3">
                  <c:v>1/2007</c:v>
                </c:pt>
                <c:pt idx="4">
                  <c:v>2/2007</c:v>
                </c:pt>
                <c:pt idx="5">
                  <c:v>3/2007</c:v>
                </c:pt>
                <c:pt idx="6">
                  <c:v>4/2007</c:v>
                </c:pt>
                <c:pt idx="7">
                  <c:v>5/2007</c:v>
                </c:pt>
                <c:pt idx="8">
                  <c:v>6/2007</c:v>
                </c:pt>
                <c:pt idx="9">
                  <c:v>7/2007</c:v>
                </c:pt>
                <c:pt idx="10">
                  <c:v>8/2007</c:v>
                </c:pt>
                <c:pt idx="11">
                  <c:v>9/2007</c:v>
                </c:pt>
                <c:pt idx="12">
                  <c:v>10/2007</c:v>
                </c:pt>
                <c:pt idx="13">
                  <c:v>11/2007</c:v>
                </c:pt>
                <c:pt idx="14">
                  <c:v>12/2007</c:v>
                </c:pt>
                <c:pt idx="15">
                  <c:v>1/2008</c:v>
                </c:pt>
                <c:pt idx="16">
                  <c:v>2/2008</c:v>
                </c:pt>
                <c:pt idx="17">
                  <c:v>3/2008</c:v>
                </c:pt>
                <c:pt idx="18">
                  <c:v>4/2008</c:v>
                </c:pt>
                <c:pt idx="19">
                  <c:v>5/2008</c:v>
                </c:pt>
                <c:pt idx="20">
                  <c:v>6/2008</c:v>
                </c:pt>
                <c:pt idx="21">
                  <c:v>7/2008</c:v>
                </c:pt>
                <c:pt idx="22">
                  <c:v>8/2008</c:v>
                </c:pt>
                <c:pt idx="23">
                  <c:v>9/2008</c:v>
                </c:pt>
                <c:pt idx="24">
                  <c:v>10/2008</c:v>
                </c:pt>
                <c:pt idx="25">
                  <c:v>11/2008</c:v>
                </c:pt>
                <c:pt idx="26">
                  <c:v>12/2008</c:v>
                </c:pt>
                <c:pt idx="27">
                  <c:v>1/2009</c:v>
                </c:pt>
                <c:pt idx="28">
                  <c:v>2/2009</c:v>
                </c:pt>
                <c:pt idx="29">
                  <c:v>3/2009</c:v>
                </c:pt>
                <c:pt idx="30">
                  <c:v>4/2009</c:v>
                </c:pt>
                <c:pt idx="31">
                  <c:v>5/2009</c:v>
                </c:pt>
                <c:pt idx="32">
                  <c:v>6/2009</c:v>
                </c:pt>
                <c:pt idx="33">
                  <c:v>7/2009</c:v>
                </c:pt>
                <c:pt idx="34">
                  <c:v>8/2009</c:v>
                </c:pt>
                <c:pt idx="35">
                  <c:v>9/2009</c:v>
                </c:pt>
                <c:pt idx="36">
                  <c:v>10/2009</c:v>
                </c:pt>
                <c:pt idx="37">
                  <c:v>11/2009</c:v>
                </c:pt>
                <c:pt idx="38">
                  <c:v>12/2009</c:v>
                </c:pt>
                <c:pt idx="39">
                  <c:v>1/2010</c:v>
                </c:pt>
                <c:pt idx="40">
                  <c:v>2/2010</c:v>
                </c:pt>
                <c:pt idx="41">
                  <c:v>3/2010</c:v>
                </c:pt>
                <c:pt idx="42">
                  <c:v>4/2010</c:v>
                </c:pt>
                <c:pt idx="43">
                  <c:v>5/2010</c:v>
                </c:pt>
                <c:pt idx="44">
                  <c:v>6/2010</c:v>
                </c:pt>
              </c:strCache>
            </c:strRef>
          </c:cat>
          <c:val>
            <c:numRef>
              <c:f>rtt!$C$2:$C$46</c:f>
              <c:numCache>
                <c:formatCode>###,###,##0</c:formatCode>
                <c:ptCount val="45"/>
                <c:pt idx="0">
                  <c:v>292</c:v>
                </c:pt>
                <c:pt idx="1">
                  <c:v>829</c:v>
                </c:pt>
                <c:pt idx="2">
                  <c:v>1321</c:v>
                </c:pt>
                <c:pt idx="3">
                  <c:v>1733</c:v>
                </c:pt>
                <c:pt idx="4">
                  <c:v>7664</c:v>
                </c:pt>
                <c:pt idx="5">
                  <c:v>7925</c:v>
                </c:pt>
                <c:pt idx="6">
                  <c:v>7360</c:v>
                </c:pt>
                <c:pt idx="7">
                  <c:v>7748</c:v>
                </c:pt>
                <c:pt idx="8">
                  <c:v>7823</c:v>
                </c:pt>
                <c:pt idx="9">
                  <c:v>8259</c:v>
                </c:pt>
                <c:pt idx="10">
                  <c:v>8726</c:v>
                </c:pt>
                <c:pt idx="11">
                  <c:v>8944</c:v>
                </c:pt>
                <c:pt idx="12">
                  <c:v>9441</c:v>
                </c:pt>
                <c:pt idx="13">
                  <c:v>10070</c:v>
                </c:pt>
                <c:pt idx="14">
                  <c:v>16771</c:v>
                </c:pt>
                <c:pt idx="15">
                  <c:v>17166</c:v>
                </c:pt>
                <c:pt idx="16">
                  <c:v>19214</c:v>
                </c:pt>
                <c:pt idx="17">
                  <c:v>19586</c:v>
                </c:pt>
                <c:pt idx="18">
                  <c:v>21382</c:v>
                </c:pt>
                <c:pt idx="19">
                  <c:v>21320</c:v>
                </c:pt>
                <c:pt idx="20">
                  <c:v>25371</c:v>
                </c:pt>
                <c:pt idx="21">
                  <c:v>28425</c:v>
                </c:pt>
                <c:pt idx="22">
                  <c:v>28427</c:v>
                </c:pt>
                <c:pt idx="23">
                  <c:v>33418</c:v>
                </c:pt>
                <c:pt idx="24">
                  <c:v>33282</c:v>
                </c:pt>
                <c:pt idx="25">
                  <c:v>38580</c:v>
                </c:pt>
                <c:pt idx="26">
                  <c:v>41269</c:v>
                </c:pt>
                <c:pt idx="27">
                  <c:v>41789</c:v>
                </c:pt>
                <c:pt idx="28">
                  <c:v>68633</c:v>
                </c:pt>
                <c:pt idx="29">
                  <c:v>73238</c:v>
                </c:pt>
                <c:pt idx="30">
                  <c:v>72193</c:v>
                </c:pt>
                <c:pt idx="31">
                  <c:v>77463</c:v>
                </c:pt>
                <c:pt idx="32">
                  <c:v>80864</c:v>
                </c:pt>
                <c:pt idx="33">
                  <c:v>86206</c:v>
                </c:pt>
                <c:pt idx="34">
                  <c:v>91360</c:v>
                </c:pt>
                <c:pt idx="35">
                  <c:v>100356</c:v>
                </c:pt>
                <c:pt idx="36">
                  <c:v>101822</c:v>
                </c:pt>
                <c:pt idx="37">
                  <c:v>107030</c:v>
                </c:pt>
                <c:pt idx="38">
                  <c:v>107693</c:v>
                </c:pt>
                <c:pt idx="39">
                  <c:v>112383</c:v>
                </c:pt>
                <c:pt idx="40">
                  <c:v>116661</c:v>
                </c:pt>
                <c:pt idx="41">
                  <c:v>122465</c:v>
                </c:pt>
                <c:pt idx="42">
                  <c:v>130607</c:v>
                </c:pt>
                <c:pt idx="43">
                  <c:v>139998</c:v>
                </c:pt>
                <c:pt idx="44">
                  <c:v>141960</c:v>
                </c:pt>
              </c:numCache>
            </c:numRef>
          </c:val>
        </c:ser>
        <c:marker val="1"/>
        <c:axId val="67677184"/>
        <c:axId val="67675648"/>
      </c:lineChart>
      <c:catAx>
        <c:axId val="67664128"/>
        <c:scaling>
          <c:orientation val="minMax"/>
        </c:scaling>
        <c:axPos val="b"/>
        <c:tickLblPos val="nextTo"/>
        <c:crossAx val="67674112"/>
        <c:crosses val="autoZero"/>
        <c:auto val="1"/>
        <c:lblAlgn val="ctr"/>
        <c:lblOffset val="100"/>
      </c:catAx>
      <c:valAx>
        <c:axId val="67674112"/>
        <c:scaling>
          <c:orientation val="minMax"/>
        </c:scaling>
        <c:axPos val="l"/>
        <c:majorGridlines/>
        <c:numFmt formatCode="&quot;$&quot;###,###,##0" sourceLinked="1"/>
        <c:tickLblPos val="nextTo"/>
        <c:txPr>
          <a:bodyPr/>
          <a:lstStyle/>
          <a:p>
            <a:pPr>
              <a:defRPr b="1">
                <a:solidFill>
                  <a:schemeClr val="accent6"/>
                </a:solidFill>
              </a:defRPr>
            </a:pPr>
            <a:endParaRPr lang="en-US"/>
          </a:p>
        </c:txPr>
        <c:crossAx val="67664128"/>
        <c:crosses val="autoZero"/>
        <c:crossBetween val="between"/>
      </c:valAx>
      <c:valAx>
        <c:axId val="67675648"/>
        <c:scaling>
          <c:orientation val="minMax"/>
        </c:scaling>
        <c:axPos val="r"/>
        <c:numFmt formatCode="###,###,##0" sourceLinked="1"/>
        <c:tickLblPos val="nextTo"/>
        <c:txPr>
          <a:bodyPr/>
          <a:lstStyle/>
          <a:p>
            <a:pPr>
              <a:defRPr b="1">
                <a:solidFill>
                  <a:schemeClr val="accent1"/>
                </a:solidFill>
              </a:defRPr>
            </a:pPr>
            <a:endParaRPr lang="en-US"/>
          </a:p>
        </c:txPr>
        <c:crossAx val="67677184"/>
        <c:crosses val="max"/>
        <c:crossBetween val="between"/>
      </c:valAx>
      <c:catAx>
        <c:axId val="67677184"/>
        <c:scaling>
          <c:orientation val="minMax"/>
        </c:scaling>
        <c:delete val="1"/>
        <c:axPos val="b"/>
        <c:tickLblPos val="none"/>
        <c:crossAx val="67675648"/>
        <c:crosses val="autoZero"/>
        <c:auto val="1"/>
        <c:lblAlgn val="ctr"/>
        <c:lblOffset val="100"/>
      </c:catAx>
    </c:plotArea>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lrMapOvr bg1="dk1" tx1="lt1" bg2="dk2" tx2="lt2" accent1="accent1" accent2="accent2" accent3="accent3" accent4="accent4" accent5="accent5" accent6="accent6" hlink="hlink" folHlink="folHlink"/>
  <c:chart>
    <c:autoTitleDeleted val="1"/>
    <c:plotArea>
      <c:layout/>
      <c:barChart>
        <c:barDir val="col"/>
        <c:grouping val="clustered"/>
        <c:ser>
          <c:idx val="0"/>
          <c:order val="0"/>
          <c:tx>
            <c:strRef>
              <c:f>Sheet1!$B$1</c:f>
              <c:strCache>
                <c:ptCount val="1"/>
                <c:pt idx="0">
                  <c:v>Series 1</c:v>
                </c:pt>
              </c:strCache>
            </c:strRef>
          </c:tx>
          <c:spPr>
            <a:gradFill>
              <a:gsLst>
                <a:gs pos="0">
                  <a:srgbClr val="EE9F00"/>
                </a:gs>
                <a:gs pos="100000">
                  <a:schemeClr val="accent5">
                    <a:lumMod val="75000"/>
                  </a:schemeClr>
                </a:gs>
              </a:gsLst>
              <a:lin ang="5400000" scaled="0"/>
            </a:gradFill>
            <a:ln>
              <a:solidFill>
                <a:srgbClr val="B2B2B2"/>
              </a:solidFill>
            </a:ln>
            <a:effectLst>
              <a:outerShdw blurRad="25400" dist="12700" dir="2700000" algn="tl" rotWithShape="0">
                <a:prstClr val="black">
                  <a:alpha val="40000"/>
                </a:prstClr>
              </a:outerShdw>
            </a:effectLst>
          </c:spPr>
          <c:cat>
            <c:numRef>
              <c:f>Sheet1!$A$2:$A$5</c:f>
              <c:numCache>
                <c:formatCode>General</c:formatCode>
                <c:ptCount val="4"/>
                <c:pt idx="0">
                  <c:v>2007</c:v>
                </c:pt>
                <c:pt idx="1">
                  <c:v>2008</c:v>
                </c:pt>
                <c:pt idx="2">
                  <c:v>2009</c:v>
                </c:pt>
                <c:pt idx="3">
                  <c:v>2010</c:v>
                </c:pt>
              </c:numCache>
            </c:numRef>
          </c:cat>
          <c:val>
            <c:numRef>
              <c:f>Sheet1!$B$2:$B$5</c:f>
              <c:numCache>
                <c:formatCode>General</c:formatCode>
                <c:ptCount val="4"/>
                <c:pt idx="0">
                  <c:v>353</c:v>
                </c:pt>
                <c:pt idx="1">
                  <c:v>778</c:v>
                </c:pt>
                <c:pt idx="2">
                  <c:v>921</c:v>
                </c:pt>
                <c:pt idx="3" formatCode="#,##0">
                  <c:v>1000</c:v>
                </c:pt>
              </c:numCache>
            </c:numRef>
          </c:val>
        </c:ser>
        <c:axId val="91240320"/>
        <c:axId val="91241856"/>
      </c:barChart>
      <c:catAx>
        <c:axId val="91240320"/>
        <c:scaling>
          <c:orientation val="minMax"/>
        </c:scaling>
        <c:axPos val="b"/>
        <c:numFmt formatCode="General" sourceLinked="1"/>
        <c:tickLblPos val="nextTo"/>
        <c:spPr>
          <a:ln>
            <a:solidFill>
              <a:schemeClr val="bg1">
                <a:lumMod val="50000"/>
              </a:schemeClr>
            </a:solidFill>
          </a:ln>
        </c:spPr>
        <c:txPr>
          <a:bodyPr/>
          <a:lstStyle/>
          <a:p>
            <a:pPr>
              <a:defRPr sz="1400" baseline="0">
                <a:solidFill>
                  <a:schemeClr val="bg1">
                    <a:lumMod val="50000"/>
                  </a:schemeClr>
                </a:solidFill>
              </a:defRPr>
            </a:pPr>
            <a:endParaRPr lang="en-US"/>
          </a:p>
        </c:txPr>
        <c:crossAx val="91241856"/>
        <c:crosses val="autoZero"/>
        <c:auto val="1"/>
        <c:lblAlgn val="ctr"/>
        <c:lblOffset val="100"/>
      </c:catAx>
      <c:valAx>
        <c:axId val="91241856"/>
        <c:scaling>
          <c:orientation val="minMax"/>
        </c:scaling>
        <c:delete val="1"/>
        <c:axPos val="l"/>
        <c:numFmt formatCode="General" sourceLinked="1"/>
        <c:tickLblPos val="none"/>
        <c:crossAx val="91240320"/>
        <c:crosses val="autoZero"/>
        <c:crossBetween val="between"/>
      </c:valAx>
      <c:spPr>
        <a:noFill/>
        <a:ln w="25400">
          <a:noFill/>
        </a:ln>
      </c:spPr>
    </c:plotArea>
    <c:plotVisOnly val="1"/>
  </c:chart>
  <c:txPr>
    <a:bodyPr/>
    <a:lstStyle/>
    <a:p>
      <a:pPr>
        <a:defRPr sz="1800"/>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dk1" tx1="lt1" bg2="dk2" tx2="lt2" accent1="accent1" accent2="accent2" accent3="accent3" accent4="accent4" accent5="accent5" accent6="accent6" hlink="hlink" folHlink="folHlink"/>
  <c:chart>
    <c:autoTitleDeleted val="1"/>
    <c:plotArea>
      <c:layout>
        <c:manualLayout>
          <c:layoutTarget val="inner"/>
          <c:xMode val="edge"/>
          <c:yMode val="edge"/>
          <c:x val="1.3026419630676607E-2"/>
          <c:y val="1.0608752055816205E-3"/>
          <c:w val="0.97975242340998081"/>
          <c:h val="0.8206172410092345"/>
        </c:manualLayout>
      </c:layout>
      <c:bubbleChart>
        <c:ser>
          <c:idx val="0"/>
          <c:order val="0"/>
          <c:tx>
            <c:strRef>
              <c:f>Sheet1!$A$3</c:f>
              <c:strCache>
                <c:ptCount val="1"/>
                <c:pt idx="0">
                  <c:v>Average Gift</c:v>
                </c:pt>
              </c:strCache>
            </c:strRef>
          </c:tx>
          <c:spPr>
            <a:ln w="28575">
              <a:noFill/>
            </a:ln>
          </c:spPr>
          <c:dPt>
            <c:idx val="0"/>
            <c:spPr>
              <a:solidFill>
                <a:srgbClr val="92D050"/>
              </a:solidFill>
              <a:ln w="28575">
                <a:noFill/>
              </a:ln>
            </c:spPr>
          </c:dPt>
          <c:dPt>
            <c:idx val="1"/>
            <c:spPr>
              <a:solidFill>
                <a:srgbClr val="FFC000"/>
              </a:solidFill>
              <a:ln w="28575">
                <a:noFill/>
              </a:ln>
            </c:spPr>
          </c:dPt>
          <c:dPt>
            <c:idx val="2"/>
            <c:spPr>
              <a:solidFill>
                <a:schemeClr val="accent6">
                  <a:lumMod val="75000"/>
                </a:schemeClr>
              </a:solidFill>
              <a:ln w="28575">
                <a:noFill/>
              </a:ln>
            </c:spPr>
          </c:dPt>
          <c:dPt>
            <c:idx val="3"/>
            <c:spPr>
              <a:solidFill>
                <a:srgbClr val="00A9E0"/>
              </a:solidFill>
              <a:ln w="28575">
                <a:noFill/>
              </a:ln>
            </c:spPr>
          </c:dPt>
          <c:dPt>
            <c:idx val="4"/>
            <c:spPr>
              <a:solidFill>
                <a:schemeClr val="tx2">
                  <a:lumMod val="60000"/>
                  <a:lumOff val="40000"/>
                </a:schemeClr>
              </a:solidFill>
              <a:ln w="28575">
                <a:noFill/>
              </a:ln>
            </c:spPr>
          </c:dPt>
          <c:dLbls>
            <c:delete val="1"/>
          </c:dLbls>
          <c:xVal>
            <c:numRef>
              <c:f>Sheet1!$B$2:$F$2</c:f>
              <c:numCache>
                <c:formatCode>General</c:formatCode>
                <c:ptCount val="5"/>
              </c:numCache>
            </c:numRef>
          </c:xVal>
          <c:yVal>
            <c:numRef>
              <c:f>Sheet1!$B$3:$F$3</c:f>
              <c:numCache>
                <c:formatCode>General</c:formatCode>
                <c:ptCount val="5"/>
              </c:numCache>
            </c:numRef>
          </c:yVal>
          <c:bubbleSize>
            <c:numRef>
              <c:f>Sheet1!$B$4:$F$4</c:f>
              <c:numCache>
                <c:formatCode>General</c:formatCode>
                <c:ptCount val="5"/>
              </c:numCache>
            </c:numRef>
          </c:bubbleSize>
        </c:ser>
        <c:dLbls>
          <c:showVal val="1"/>
        </c:dLbls>
        <c:bubbleScale val="100"/>
        <c:axId val="98626560"/>
        <c:axId val="98681600"/>
      </c:bubbleChart>
      <c:valAx>
        <c:axId val="98626560"/>
        <c:scaling>
          <c:orientation val="minMax"/>
          <c:max val="0.9"/>
          <c:min val="0.30000000000000032"/>
        </c:scaling>
        <c:axPos val="b"/>
        <c:numFmt formatCode="0%" sourceLinked="0"/>
        <c:tickLblPos val="nextTo"/>
        <c:spPr>
          <a:noFill/>
        </c:spPr>
        <c:txPr>
          <a:bodyPr/>
          <a:lstStyle/>
          <a:p>
            <a:pPr>
              <a:defRPr sz="1200">
                <a:solidFill>
                  <a:schemeClr val="accent6"/>
                </a:solidFill>
              </a:defRPr>
            </a:pPr>
            <a:endParaRPr lang="en-US"/>
          </a:p>
        </c:txPr>
        <c:crossAx val="98681600"/>
        <c:crosses val="autoZero"/>
        <c:crossBetween val="midCat"/>
        <c:majorUnit val="0.1"/>
      </c:valAx>
      <c:valAx>
        <c:axId val="98681600"/>
        <c:scaling>
          <c:orientation val="minMax"/>
          <c:max val="1200"/>
          <c:min val="0"/>
        </c:scaling>
        <c:axPos val="l"/>
        <c:numFmt formatCode="&quot;$&quot;#,##0." sourceLinked="0"/>
        <c:tickLblPos val="nextTo"/>
        <c:txPr>
          <a:bodyPr/>
          <a:lstStyle/>
          <a:p>
            <a:pPr>
              <a:defRPr sz="1100">
                <a:solidFill>
                  <a:srgbClr val="00A9E0"/>
                </a:solidFill>
              </a:defRPr>
            </a:pPr>
            <a:endParaRPr lang="en-US"/>
          </a:p>
        </c:txPr>
        <c:crossAx val="98626560"/>
        <c:crossesAt val="0.30000000000000032"/>
        <c:crossBetween val="midCat"/>
        <c:majorUnit val="100"/>
      </c:valAx>
      <c:spPr>
        <a:noFill/>
        <a:ln w="24185">
          <a:noFill/>
        </a:ln>
      </c:spPr>
    </c:plotArea>
    <c:plotVisOnly val="1"/>
    <c:dispBlanksAs val="gap"/>
  </c:chart>
  <c:spPr>
    <a:noFill/>
    <a:ln>
      <a:noFill/>
    </a:ln>
  </c:spPr>
  <c:txPr>
    <a:bodyPr/>
    <a:lstStyle/>
    <a:p>
      <a:pPr>
        <a:defRPr sz="2357" b="1" i="0" u="none" strike="noStrike" baseline="0">
          <a:solidFill>
            <a:schemeClr val="tx1"/>
          </a:solidFill>
          <a:latin typeface="Arial"/>
          <a:ea typeface="Arial"/>
          <a:cs typeface="Arial"/>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
  <c:clrMapOvr bg1="dk1" tx1="lt1" bg2="dk2" tx2="lt2" accent1="accent1" accent2="accent2" accent3="accent3" accent4="accent4" accent5="accent5" accent6="accent6" hlink="hlink" folHlink="folHlink"/>
  <c:chart>
    <c:title>
      <c:tx>
        <c:rich>
          <a:bodyPr/>
          <a:lstStyle/>
          <a:p>
            <a:pPr>
              <a:defRPr>
                <a:solidFill>
                  <a:srgbClr val="FFFFFF"/>
                </a:solidFill>
              </a:defRPr>
            </a:pPr>
            <a:r>
              <a:rPr lang="en-US" dirty="0">
                <a:solidFill>
                  <a:srgbClr val="FFFFFF"/>
                </a:solidFill>
              </a:rPr>
              <a:t>Boomers</a:t>
            </a:r>
          </a:p>
        </c:rich>
      </c:tx>
      <c:layout>
        <c:manualLayout>
          <c:xMode val="edge"/>
          <c:yMode val="edge"/>
          <c:x val="0.37083244670442245"/>
          <c:y val="0.40856229548908252"/>
        </c:manualLayout>
      </c:layout>
    </c:title>
    <c:plotArea>
      <c:layout>
        <c:manualLayout>
          <c:layoutTarget val="inner"/>
          <c:xMode val="edge"/>
          <c:yMode val="edge"/>
          <c:x val="0.15736694267084819"/>
          <c:y val="0.123017787818305"/>
          <c:w val="0.81714460341913531"/>
          <c:h val="0.76326109136167963"/>
        </c:manualLayout>
      </c:layout>
      <c:pieChart>
        <c:varyColors val="1"/>
        <c:ser>
          <c:idx val="0"/>
          <c:order val="0"/>
          <c:tx>
            <c:strRef>
              <c:f>Sheet1!$B$1</c:f>
              <c:strCache>
                <c:ptCount val="1"/>
                <c:pt idx="0">
                  <c:v>Boomers</c:v>
                </c:pt>
              </c:strCache>
            </c:strRef>
          </c:tx>
          <c:explosion val="1"/>
          <c:cat>
            <c:strRef>
              <c:f>Sheet1!$A$2:$A$3</c:f>
              <c:strCache>
                <c:ptCount val="1"/>
                <c:pt idx="0">
                  <c:v>Donors</c:v>
                </c:pt>
              </c:strCache>
            </c:strRef>
          </c:cat>
          <c:val>
            <c:numRef>
              <c:f>Sheet1!$B$2:$B$3</c:f>
              <c:numCache>
                <c:formatCode>General</c:formatCode>
                <c:ptCount val="2"/>
                <c:pt idx="0" formatCode="0%">
                  <c:v>1</c:v>
                </c:pt>
              </c:numCache>
            </c:numRef>
          </c:val>
        </c:ser>
        <c:firstSliceAng val="0"/>
      </c:pieChart>
    </c:plotArea>
    <c:plotVisOnly val="1"/>
  </c:chart>
  <c:txPr>
    <a:bodyPr/>
    <a:lstStyle/>
    <a:p>
      <a:pPr>
        <a:defRPr sz="1800"/>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7"/>
  <c:clrMapOvr bg1="dk1" tx1="lt1" bg2="dk2" tx2="lt2" accent1="accent1" accent2="accent2" accent3="accent3" accent4="accent4" accent5="accent5" accent6="accent6" hlink="hlink" folHlink="folHlink"/>
  <c:chart>
    <c:title>
      <c:tx>
        <c:rich>
          <a:bodyPr/>
          <a:lstStyle/>
          <a:p>
            <a:pPr>
              <a:defRPr>
                <a:solidFill>
                  <a:srgbClr val="FFFFFF"/>
                </a:solidFill>
              </a:defRPr>
            </a:pPr>
            <a:r>
              <a:rPr lang="en-US" dirty="0">
                <a:solidFill>
                  <a:srgbClr val="FFFFFF"/>
                </a:solidFill>
              </a:rPr>
              <a:t>Gen X</a:t>
            </a:r>
          </a:p>
        </c:rich>
      </c:tx>
      <c:layout>
        <c:manualLayout>
          <c:xMode val="edge"/>
          <c:yMode val="edge"/>
          <c:x val="0.36631312716661352"/>
          <c:y val="0.41502251267480678"/>
        </c:manualLayout>
      </c:layout>
    </c:title>
    <c:plotArea>
      <c:layout>
        <c:manualLayout>
          <c:layoutTarget val="inner"/>
          <c:xMode val="edge"/>
          <c:yMode val="edge"/>
          <c:x val="0.14136014497156701"/>
          <c:y val="0.12649968083373322"/>
          <c:w val="0.81714460341913631"/>
          <c:h val="0.76326109136167963"/>
        </c:manualLayout>
      </c:layout>
      <c:pieChart>
        <c:varyColors val="1"/>
        <c:ser>
          <c:idx val="0"/>
          <c:order val="0"/>
          <c:tx>
            <c:strRef>
              <c:f>Sheet1!$B$1</c:f>
              <c:strCache>
                <c:ptCount val="1"/>
                <c:pt idx="0">
                  <c:v>Gen X</c:v>
                </c:pt>
              </c:strCache>
            </c:strRef>
          </c:tx>
          <c:cat>
            <c:strRef>
              <c:f>Sheet1!$A$2:$A$3</c:f>
              <c:strCache>
                <c:ptCount val="1"/>
                <c:pt idx="0">
                  <c:v>Donors</c:v>
                </c:pt>
              </c:strCache>
            </c:strRef>
          </c:cat>
          <c:val>
            <c:numRef>
              <c:f>Sheet1!$B$2:$B$3</c:f>
              <c:numCache>
                <c:formatCode>General</c:formatCode>
                <c:ptCount val="2"/>
                <c:pt idx="0" formatCode="0%">
                  <c:v>1</c:v>
                </c:pt>
              </c:numCache>
            </c:numRef>
          </c:val>
        </c:ser>
        <c:firstSliceAng val="0"/>
      </c:pieChart>
    </c:plotArea>
    <c:plotVisOnly val="1"/>
  </c:chart>
  <c:txPr>
    <a:bodyPr/>
    <a:lstStyle/>
    <a:p>
      <a:pPr>
        <a:defRPr sz="1800"/>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3"/>
  <c:clrMapOvr bg1="dk1" tx1="lt1" bg2="dk2" tx2="lt2" accent1="accent1" accent2="accent2" accent3="accent3" accent4="accent4" accent5="accent5" accent6="accent6" hlink="hlink" folHlink="folHlink"/>
  <c:chart>
    <c:title>
      <c:layout>
        <c:manualLayout>
          <c:xMode val="edge"/>
          <c:yMode val="edge"/>
          <c:x val="0.282567648293163"/>
          <c:y val="0.4995766562174529"/>
        </c:manualLayout>
      </c:layout>
      <c:txPr>
        <a:bodyPr/>
        <a:lstStyle/>
        <a:p>
          <a:pPr>
            <a:defRPr sz="2400">
              <a:solidFill>
                <a:srgbClr val="FFFFFF"/>
              </a:solidFill>
            </a:defRPr>
          </a:pPr>
          <a:endParaRPr lang="en-US"/>
        </a:p>
      </c:txPr>
    </c:title>
    <c:plotArea>
      <c:layout/>
      <c:pieChart>
        <c:varyColors val="1"/>
        <c:ser>
          <c:idx val="0"/>
          <c:order val="0"/>
          <c:tx>
            <c:strRef>
              <c:f>Sheet1!$B$1</c:f>
              <c:strCache>
                <c:ptCount val="1"/>
                <c:pt idx="0">
                  <c:v>Matures</c:v>
                </c:pt>
              </c:strCache>
            </c:strRef>
          </c:tx>
          <c:cat>
            <c:strRef>
              <c:f>Sheet1!$A$2:$A$3</c:f>
              <c:strCache>
                <c:ptCount val="1"/>
                <c:pt idx="0">
                  <c:v>Donors</c:v>
                </c:pt>
              </c:strCache>
            </c:strRef>
          </c:cat>
          <c:val>
            <c:numRef>
              <c:f>Sheet1!$B$2:$B$3</c:f>
              <c:numCache>
                <c:formatCode>General</c:formatCode>
                <c:ptCount val="2"/>
                <c:pt idx="0" formatCode="0%">
                  <c:v>1</c:v>
                </c:pt>
              </c:numCache>
            </c:numRef>
          </c:val>
        </c:ser>
        <c:firstSliceAng val="0"/>
      </c:pieChart>
    </c:plotArea>
    <c:plotVisOnly val="1"/>
  </c:chart>
  <c:txPr>
    <a:bodyPr/>
    <a:lstStyle/>
    <a:p>
      <a:pPr>
        <a:defRPr sz="1800"/>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4"/>
  <c:clrMapOvr bg1="dk1" tx1="lt1" bg2="dk2" tx2="lt2" accent1="accent1" accent2="accent2" accent3="accent3" accent4="accent4" accent5="accent5" accent6="accent6" hlink="hlink" folHlink="folHlink"/>
  <c:chart>
    <c:title>
      <c:tx>
        <c:rich>
          <a:bodyPr/>
          <a:lstStyle/>
          <a:p>
            <a:pPr>
              <a:defRPr>
                <a:solidFill>
                  <a:srgbClr val="FFFFFF"/>
                </a:solidFill>
              </a:defRPr>
            </a:pPr>
            <a:r>
              <a:rPr lang="en-US" dirty="0">
                <a:solidFill>
                  <a:srgbClr val="FFFFFF"/>
                </a:solidFill>
              </a:rPr>
              <a:t>Gen Y</a:t>
            </a:r>
          </a:p>
        </c:rich>
      </c:tx>
      <c:layout>
        <c:manualLayout>
          <c:xMode val="edge"/>
          <c:yMode val="edge"/>
          <c:x val="0.28721681171432739"/>
          <c:y val="0.40261500207210899"/>
        </c:manualLayout>
      </c:layout>
    </c:title>
    <c:plotArea>
      <c:layout>
        <c:manualLayout>
          <c:layoutTarget val="inner"/>
          <c:xMode val="edge"/>
          <c:yMode val="edge"/>
          <c:x val="0.14136014497156701"/>
          <c:y val="0.12649968083373322"/>
          <c:w val="0.81714460341913631"/>
          <c:h val="0.76326109136167963"/>
        </c:manualLayout>
      </c:layout>
      <c:pieChart>
        <c:varyColors val="1"/>
        <c:ser>
          <c:idx val="0"/>
          <c:order val="0"/>
          <c:tx>
            <c:strRef>
              <c:f>Sheet1!$B$1</c:f>
              <c:strCache>
                <c:ptCount val="1"/>
                <c:pt idx="0">
                  <c:v>Gen Y</c:v>
                </c:pt>
              </c:strCache>
            </c:strRef>
          </c:tx>
          <c:cat>
            <c:strRef>
              <c:f>Sheet1!$A$2:$A$3</c:f>
              <c:strCache>
                <c:ptCount val="1"/>
                <c:pt idx="0">
                  <c:v>Donors</c:v>
                </c:pt>
              </c:strCache>
            </c:strRef>
          </c:cat>
          <c:val>
            <c:numRef>
              <c:f>Sheet1!$B$2:$B$3</c:f>
              <c:numCache>
                <c:formatCode>General</c:formatCode>
                <c:ptCount val="2"/>
                <c:pt idx="0" formatCode="0%">
                  <c:v>1</c:v>
                </c:pt>
              </c:numCache>
            </c:numRef>
          </c:val>
        </c:ser>
        <c:firstSliceAng val="0"/>
      </c:pieChart>
    </c:plotArea>
    <c:plotVisOnly val="1"/>
  </c:chart>
  <c:txPr>
    <a:bodyPr/>
    <a:lstStyle/>
    <a:p>
      <a:pPr>
        <a:defRPr sz="1800"/>
      </a:pPr>
      <a:endParaRPr lang="en-U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bar"/>
        <c:grouping val="clustered"/>
        <c:ser>
          <c:idx val="0"/>
          <c:order val="0"/>
          <c:cat>
            <c:strRef>
              <c:f>Sheet1!$A$1:$A$7</c:f>
              <c:strCache>
                <c:ptCount val="7"/>
                <c:pt idx="0">
                  <c:v>Twitter</c:v>
                </c:pt>
                <c:pt idx="1">
                  <c:v>Text</c:v>
                </c:pt>
                <c:pt idx="2">
                  <c:v>Social Media</c:v>
                </c:pt>
                <c:pt idx="3">
                  <c:v>Subscribe to issue updates</c:v>
                </c:pt>
                <c:pt idx="4">
                  <c:v>Website</c:v>
                </c:pt>
                <c:pt idx="5">
                  <c:v>eNews</c:v>
                </c:pt>
                <c:pt idx="6">
                  <c:v>Mail</c:v>
                </c:pt>
              </c:strCache>
            </c:strRef>
          </c:cat>
          <c:val>
            <c:numRef>
              <c:f>Sheet1!$B$1:$B$7</c:f>
              <c:numCache>
                <c:formatCode>0%</c:formatCode>
                <c:ptCount val="7"/>
                <c:pt idx="0">
                  <c:v>3.0000000000000002E-2</c:v>
                </c:pt>
                <c:pt idx="1">
                  <c:v>3.0000000000000002E-2</c:v>
                </c:pt>
                <c:pt idx="2">
                  <c:v>0.1</c:v>
                </c:pt>
                <c:pt idx="3">
                  <c:v>0.12000000000000002</c:v>
                </c:pt>
                <c:pt idx="4">
                  <c:v>0.27</c:v>
                </c:pt>
                <c:pt idx="5">
                  <c:v>0.29000000000000031</c:v>
                </c:pt>
                <c:pt idx="6">
                  <c:v>0.37000000000000033</c:v>
                </c:pt>
              </c:numCache>
            </c:numRef>
          </c:val>
        </c:ser>
        <c:dLbls>
          <c:showVal val="1"/>
        </c:dLbls>
        <c:overlap val="-25"/>
        <c:axId val="67693184"/>
        <c:axId val="68260224"/>
      </c:barChart>
      <c:catAx>
        <c:axId val="67693184"/>
        <c:scaling>
          <c:orientation val="minMax"/>
        </c:scaling>
        <c:axPos val="l"/>
        <c:majorTickMark val="none"/>
        <c:tickLblPos val="nextTo"/>
        <c:txPr>
          <a:bodyPr/>
          <a:lstStyle/>
          <a:p>
            <a:pPr algn="r">
              <a:defRPr sz="1600"/>
            </a:pPr>
            <a:endParaRPr lang="en-US"/>
          </a:p>
        </c:txPr>
        <c:crossAx val="68260224"/>
        <c:crosses val="autoZero"/>
        <c:auto val="1"/>
        <c:lblAlgn val="ctr"/>
        <c:lblOffset val="100"/>
      </c:catAx>
      <c:valAx>
        <c:axId val="68260224"/>
        <c:scaling>
          <c:orientation val="minMax"/>
        </c:scaling>
        <c:delete val="1"/>
        <c:axPos val="b"/>
        <c:numFmt formatCode="0%" sourceLinked="1"/>
        <c:majorTickMark val="none"/>
        <c:tickLblPos val="none"/>
        <c:crossAx val="67693184"/>
        <c:crosses val="autoZero"/>
        <c:crossBetween val="between"/>
      </c:valAx>
    </c:plotArea>
    <c:plotVisOnly val="1"/>
  </c:chart>
  <c:spPr>
    <a:solidFill>
      <a:srgbClr val="FFFFFF"/>
    </a:solidFill>
    <a:ln>
      <a:noFill/>
    </a:ln>
  </c:sp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lrMapOvr bg1="dk1" tx1="lt1" bg2="dk2" tx2="lt2" accent1="accent1" accent2="accent2" accent3="accent3" accent4="accent4" accent5="accent5" accent6="accent6" hlink="hlink" folHlink="folHlink"/>
  <c:chart>
    <c:plotArea>
      <c:layout>
        <c:manualLayout>
          <c:layoutTarget val="inner"/>
          <c:xMode val="edge"/>
          <c:yMode val="edge"/>
          <c:x val="0.38380933075508833"/>
          <c:y val="8.4064336356194612E-3"/>
          <c:w val="0.5903056690559122"/>
          <c:h val="0.98319419325044999"/>
        </c:manualLayout>
      </c:layout>
      <c:barChart>
        <c:barDir val="bar"/>
        <c:grouping val="stacked"/>
        <c:ser>
          <c:idx val="0"/>
          <c:order val="0"/>
          <c:dLbls>
            <c:dLbl>
              <c:idx val="0"/>
              <c:layout>
                <c:manualLayout>
                  <c:x val="0.30120727492649502"/>
                  <c:y val="3.2107535338170498E-18"/>
                </c:manualLayout>
              </c:layout>
              <c:showVal val="1"/>
            </c:dLbl>
            <c:dLbl>
              <c:idx val="1"/>
              <c:layout>
                <c:manualLayout>
                  <c:x val="0.28473500207895275"/>
                  <c:y val="1.2843014135268178E-17"/>
                </c:manualLayout>
              </c:layout>
              <c:showVal val="1"/>
            </c:dLbl>
            <c:dLbl>
              <c:idx val="2"/>
              <c:layout>
                <c:manualLayout>
                  <c:x val="0.20237363784123916"/>
                  <c:y val="0"/>
                </c:manualLayout>
              </c:layout>
              <c:showVal val="1"/>
            </c:dLbl>
            <c:dLbl>
              <c:idx val="3"/>
              <c:layout>
                <c:manualLayout>
                  <c:x val="0.192960910499786"/>
                  <c:y val="-2.8019239039036511E-3"/>
                </c:manualLayout>
              </c:layout>
              <c:showVal val="1"/>
            </c:dLbl>
            <c:dLbl>
              <c:idx val="4"/>
              <c:layout>
                <c:manualLayout>
                  <c:x val="0.17648863765224526"/>
                  <c:y val="0"/>
                </c:manualLayout>
              </c:layout>
              <c:showVal val="1"/>
            </c:dLbl>
            <c:dLbl>
              <c:idx val="5"/>
              <c:layout>
                <c:manualLayout>
                  <c:x val="0.17413545581688117"/>
                  <c:y val="0"/>
                </c:manualLayout>
              </c:layout>
              <c:showVal val="1"/>
            </c:dLbl>
            <c:dLbl>
              <c:idx val="6"/>
              <c:layout>
                <c:manualLayout>
                  <c:x val="0.14119091012179516"/>
                  <c:y val="0"/>
                </c:manualLayout>
              </c:layout>
              <c:showVal val="1"/>
            </c:dLbl>
            <c:dLbl>
              <c:idx val="7"/>
              <c:layout>
                <c:manualLayout>
                  <c:x val="0.115305909932799"/>
                  <c:y val="0"/>
                </c:manualLayout>
              </c:layout>
              <c:showVal val="1"/>
            </c:dLbl>
            <c:dLbl>
              <c:idx val="8"/>
              <c:layout>
                <c:manualLayout>
                  <c:x val="0.115305909932799"/>
                  <c:y val="0"/>
                </c:manualLayout>
              </c:layout>
              <c:showVal val="1"/>
            </c:dLbl>
            <c:dLbl>
              <c:idx val="9"/>
              <c:layout>
                <c:manualLayout>
                  <c:x val="7.7655000566987098E-2"/>
                  <c:y val="0"/>
                </c:manualLayout>
              </c:layout>
              <c:showVal val="1"/>
            </c:dLbl>
            <c:dLbl>
              <c:idx val="10"/>
              <c:layout>
                <c:manualLayout>
                  <c:x val="6.5889091390170879E-2"/>
                  <c:y val="0"/>
                </c:manualLayout>
              </c:layout>
              <c:showVal val="1"/>
            </c:dLbl>
            <c:numFmt formatCode="0%" sourceLinked="0"/>
            <c:txPr>
              <a:bodyPr/>
              <a:lstStyle/>
              <a:p>
                <a:pPr>
                  <a:defRPr sz="1600">
                    <a:solidFill>
                      <a:schemeClr val="tx1"/>
                    </a:solidFill>
                  </a:defRPr>
                </a:pPr>
                <a:endParaRPr lang="en-US"/>
              </a:p>
            </c:txPr>
            <c:showVal val="1"/>
          </c:dLbls>
          <c:cat>
            <c:strRef>
              <c:f>Sheet1!$A$1:$A$11</c:f>
              <c:strCache>
                <c:ptCount val="11"/>
                <c:pt idx="0">
                  <c:v>Checkout Donation</c:v>
                </c:pt>
                <c:pt idx="1">
                  <c:v>Check by Mail</c:v>
                </c:pt>
                <c:pt idx="2">
                  <c:v>Gift Shop</c:v>
                </c:pt>
                <c:pt idx="3">
                  <c:v>Website</c:v>
                </c:pt>
                <c:pt idx="4">
                  <c:v>Fundraising Event</c:v>
                </c:pt>
                <c:pt idx="5">
                  <c:v>Honor/Tribute Gift</c:v>
                </c:pt>
                <c:pt idx="6">
                  <c:v>Third Party Vendor</c:v>
                </c:pt>
                <c:pt idx="7">
                  <c:v>Phone</c:v>
                </c:pt>
                <c:pt idx="8">
                  <c:v>Monthly Debit</c:v>
                </c:pt>
                <c:pt idx="9">
                  <c:v>Mobile/Text</c:v>
                </c:pt>
                <c:pt idx="10">
                  <c:v>Social Networking Site</c:v>
                </c:pt>
              </c:strCache>
            </c:strRef>
          </c:cat>
          <c:val>
            <c:numRef>
              <c:f>Sheet1!$B$1:$B$11</c:f>
              <c:numCache>
                <c:formatCode>General</c:formatCode>
                <c:ptCount val="11"/>
                <c:pt idx="0">
                  <c:v>0.52</c:v>
                </c:pt>
                <c:pt idx="1">
                  <c:v>0.49000000000000032</c:v>
                </c:pt>
                <c:pt idx="2">
                  <c:v>0.32000000000000534</c:v>
                </c:pt>
                <c:pt idx="3">
                  <c:v>0.31000000000000233</c:v>
                </c:pt>
                <c:pt idx="4">
                  <c:v>0.27</c:v>
                </c:pt>
                <c:pt idx="5">
                  <c:v>0.26</c:v>
                </c:pt>
                <c:pt idx="6">
                  <c:v>0.2</c:v>
                </c:pt>
                <c:pt idx="7">
                  <c:v>0.14000000000000001</c:v>
                </c:pt>
                <c:pt idx="8">
                  <c:v>0.14000000000000001</c:v>
                </c:pt>
                <c:pt idx="9">
                  <c:v>8.0000000000000043E-2</c:v>
                </c:pt>
                <c:pt idx="10">
                  <c:v>0.05</c:v>
                </c:pt>
              </c:numCache>
            </c:numRef>
          </c:val>
        </c:ser>
        <c:overlap val="100"/>
        <c:axId val="102877440"/>
        <c:axId val="102891520"/>
      </c:barChart>
      <c:catAx>
        <c:axId val="102877440"/>
        <c:scaling>
          <c:orientation val="maxMin"/>
        </c:scaling>
        <c:axPos val="l"/>
        <c:numFmt formatCode="General" sourceLinked="1"/>
        <c:tickLblPos val="nextTo"/>
        <c:txPr>
          <a:bodyPr/>
          <a:lstStyle/>
          <a:p>
            <a:pPr>
              <a:defRPr sz="1600">
                <a:solidFill>
                  <a:schemeClr val="tx1"/>
                </a:solidFill>
              </a:defRPr>
            </a:pPr>
            <a:endParaRPr lang="en-US"/>
          </a:p>
        </c:txPr>
        <c:crossAx val="102891520"/>
        <c:crosses val="autoZero"/>
        <c:auto val="1"/>
        <c:lblAlgn val="ctr"/>
        <c:lblOffset val="100"/>
      </c:catAx>
      <c:valAx>
        <c:axId val="102891520"/>
        <c:scaling>
          <c:orientation val="minMax"/>
        </c:scaling>
        <c:delete val="1"/>
        <c:axPos val="t"/>
        <c:numFmt formatCode="General" sourceLinked="1"/>
        <c:tickLblPos val="none"/>
        <c:crossAx val="102877440"/>
        <c:crosses val="autoZero"/>
        <c:crossBetween val="between"/>
      </c:valAx>
    </c:plotArea>
    <c:plotVisOnly val="1"/>
  </c:chart>
  <c:txPr>
    <a:bodyPr/>
    <a:lstStyle/>
    <a:p>
      <a:pPr>
        <a:defRPr sz="1800"/>
      </a:pPr>
      <a:endParaRPr lang="en-US"/>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2182BC-BCE5-41D6-9C59-93689503C7B4}" type="datetimeFigureOut">
              <a:rPr lang="en-US" smtClean="0"/>
              <a:pPr/>
              <a:t>10/25/2010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E7F254-AC5A-4DF7-943A-BBC3FB0D3D5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fast-track your fundraising.</a:t>
            </a:r>
            <a:endParaRPr lang="en-US" dirty="0"/>
          </a:p>
        </p:txBody>
      </p:sp>
      <p:sp>
        <p:nvSpPr>
          <p:cNvPr id="4" name="Slide Number Placeholder 3"/>
          <p:cNvSpPr>
            <a:spLocks noGrp="1"/>
          </p:cNvSpPr>
          <p:nvPr>
            <p:ph type="sldNum" sz="quarter" idx="10"/>
          </p:nvPr>
        </p:nvSpPr>
        <p:spPr/>
        <p:txBody>
          <a:bodyPr/>
          <a:lstStyle/>
          <a:p>
            <a:fld id="{30E7F254-AC5A-4DF7-943A-BBC3FB0D3D5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Organizations can expect</a:t>
            </a:r>
            <a:r>
              <a:rPr lang="en-US" sz="3200" dirty="0" smtClean="0"/>
              <a:t/>
            </a:r>
            <a:br>
              <a:rPr lang="en-US" sz="3200" dirty="0" smtClean="0"/>
            </a:br>
            <a:r>
              <a:rPr lang="en-US" sz="3200" dirty="0" smtClean="0"/>
              <a:t>$11 in online revenue</a:t>
            </a:r>
            <a:br>
              <a:rPr lang="en-US" sz="3200" dirty="0" smtClean="0"/>
            </a:br>
            <a:r>
              <a:rPr lang="en-US" dirty="0" smtClean="0"/>
              <a:t>for every email subscriber recruited</a:t>
            </a:r>
          </a:p>
          <a:p>
            <a:endParaRPr lang="en-US" dirty="0"/>
          </a:p>
        </p:txBody>
      </p:sp>
      <p:sp>
        <p:nvSpPr>
          <p:cNvPr id="4" name="Slide Number Placeholder 3"/>
          <p:cNvSpPr>
            <a:spLocks noGrp="1"/>
          </p:cNvSpPr>
          <p:nvPr>
            <p:ph type="sldNum" sz="quarter" idx="10"/>
          </p:nvPr>
        </p:nvSpPr>
        <p:spPr/>
        <p:txBody>
          <a:bodyPr/>
          <a:lstStyle/>
          <a:p>
            <a:fld id="{30E7F254-AC5A-4DF7-943A-BBC3FB0D3D50}"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Organizations can expect</a:t>
            </a:r>
            <a:r>
              <a:rPr lang="en-US" sz="3200" dirty="0" smtClean="0"/>
              <a:t/>
            </a:r>
            <a:br>
              <a:rPr lang="en-US" sz="3200" dirty="0" smtClean="0"/>
            </a:br>
            <a:r>
              <a:rPr lang="en-US" sz="3200" dirty="0" smtClean="0"/>
              <a:t>$11 in online revenue</a:t>
            </a:r>
            <a:br>
              <a:rPr lang="en-US" sz="3200" dirty="0" smtClean="0"/>
            </a:br>
            <a:r>
              <a:rPr lang="en-US" dirty="0" smtClean="0"/>
              <a:t>for every email subscriber recruited</a:t>
            </a:r>
          </a:p>
          <a:p>
            <a:endParaRPr lang="en-US" dirty="0"/>
          </a:p>
        </p:txBody>
      </p:sp>
      <p:sp>
        <p:nvSpPr>
          <p:cNvPr id="4" name="Slide Number Placeholder 3"/>
          <p:cNvSpPr>
            <a:spLocks noGrp="1"/>
          </p:cNvSpPr>
          <p:nvPr>
            <p:ph type="sldNum" sz="quarter" idx="10"/>
          </p:nvPr>
        </p:nvSpPr>
        <p:spPr/>
        <p:txBody>
          <a:bodyPr/>
          <a:lstStyle/>
          <a:p>
            <a:fld id="{30E7F254-AC5A-4DF7-943A-BBC3FB0D3D50}"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pitchFamily="18" charset="0"/>
              </a:rPr>
              <a:t>Program calendar for clients who sign any time in Q4</a:t>
            </a:r>
          </a:p>
        </p:txBody>
      </p:sp>
      <p:sp>
        <p:nvSpPr>
          <p:cNvPr id="4" name="Slide Number Placeholder 3"/>
          <p:cNvSpPr>
            <a:spLocks noGrp="1"/>
          </p:cNvSpPr>
          <p:nvPr>
            <p:ph type="sldNum" sz="quarter" idx="10"/>
          </p:nvPr>
        </p:nvSpPr>
        <p:spPr/>
        <p:txBody>
          <a:bodyPr/>
          <a:lstStyle/>
          <a:p>
            <a:pPr>
              <a:defRPr/>
            </a:pPr>
            <a:fld id="{0ED04CA2-893B-4D96-A655-FB7F45CED329}" type="slidenum">
              <a:rPr lang="en-US" smtClean="0"/>
              <a:pPr>
                <a:defRPr/>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72F1FD-A336-4BE1-8C27-D608C0AEAC3D}" type="slidenum">
              <a:rPr lang="en-US"/>
              <a:pPr/>
              <a:t>20</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r>
              <a:rPr lang="en-US" dirty="0" smtClean="0"/>
              <a:t>You do NOT have to</a:t>
            </a:r>
          </a:p>
          <a:p>
            <a:pPr lvl="1"/>
            <a:r>
              <a:rPr lang="en-US" dirty="0" smtClean="0"/>
              <a:t>Conduct research, follow trends, build consensus, cobble together tools, struggle to learn tools, neglect strategy, neglect supporters, get burned-out!</a:t>
            </a:r>
          </a:p>
          <a:p>
            <a:pPr lvl="1">
              <a:buFontTx/>
              <a:buNone/>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F8BB776-9E47-4580-9563-DAF8BB3E4059}" type="slidenum">
              <a:rPr lang="en-US" smtClean="0"/>
              <a:pPr>
                <a:defRPr/>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John Mast, VP Marketing for Expedia Cruise Ship Centers</a:t>
            </a:r>
            <a:endParaRPr lang="en-US" dirty="0"/>
          </a:p>
        </p:txBody>
      </p:sp>
      <p:sp>
        <p:nvSpPr>
          <p:cNvPr id="4" name="Slide Number Placeholder 3"/>
          <p:cNvSpPr>
            <a:spLocks noGrp="1"/>
          </p:cNvSpPr>
          <p:nvPr>
            <p:ph type="sldNum" sz="quarter" idx="10"/>
          </p:nvPr>
        </p:nvSpPr>
        <p:spPr/>
        <p:txBody>
          <a:bodyPr/>
          <a:lstStyle/>
          <a:p>
            <a:fld id="{30E7F254-AC5A-4DF7-943A-BBC3FB0D3D50}" type="slidenum">
              <a:rPr lang="en-US" smtClean="0"/>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E7F254-AC5A-4DF7-943A-BBC3FB0D3D50}" type="slidenum">
              <a:rPr lang="en-US" smtClean="0"/>
              <a:pPr/>
              <a:t>23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E7F254-AC5A-4DF7-943A-BBC3FB0D3D50}" type="slidenum">
              <a:rPr lang="en-US" smtClean="0"/>
              <a:pPr/>
              <a:t>24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MarketingSherpa’s</a:t>
            </a:r>
            <a:r>
              <a:rPr lang="en-US" dirty="0" smtClean="0"/>
              <a:t> Email Marketing Benchmark Survey, Aug 2009</a:t>
            </a:r>
            <a:endParaRPr lang="en-US" dirty="0"/>
          </a:p>
        </p:txBody>
      </p:sp>
      <p:sp>
        <p:nvSpPr>
          <p:cNvPr id="4" name="Slide Number Placeholder 3"/>
          <p:cNvSpPr>
            <a:spLocks noGrp="1"/>
          </p:cNvSpPr>
          <p:nvPr>
            <p:ph type="sldNum" sz="quarter" idx="10"/>
          </p:nvPr>
        </p:nvSpPr>
        <p:spPr/>
        <p:txBody>
          <a:bodyPr/>
          <a:lstStyle/>
          <a:p>
            <a:fld id="{30E7F254-AC5A-4DF7-943A-BBC3FB0D3D50}" type="slidenum">
              <a:rPr lang="en-US" smtClean="0"/>
              <a:pPr/>
              <a:t>25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E7F254-AC5A-4DF7-943A-BBC3FB0D3D50}"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 might be aware Convio has recently become a publicly traded company. During the period after our initial public offering and like other public companies you work with, I need to share with you required information about the forward-looking statements in our presentation. If you have any questions, please let me know and I am happy have someone from our finance or investor communications team contact you.”  </a:t>
            </a:r>
          </a:p>
          <a:p>
            <a:r>
              <a:rPr lang="en-US" dirty="0" smtClean="0"/>
              <a:t>Let the audience read for a few more seconds then move on with excitement about the topic of the presentation.</a:t>
            </a:r>
            <a:endParaRPr lang="en-US" smtClean="0"/>
          </a:p>
          <a:p>
            <a:endParaRPr lang="en-US" dirty="0"/>
          </a:p>
        </p:txBody>
      </p:sp>
      <p:sp>
        <p:nvSpPr>
          <p:cNvPr id="4" name="Slide Number Placeholder 3"/>
          <p:cNvSpPr>
            <a:spLocks noGrp="1"/>
          </p:cNvSpPr>
          <p:nvPr>
            <p:ph type="sldNum" sz="quarter" idx="10"/>
          </p:nvPr>
        </p:nvSpPr>
        <p:spPr/>
        <p:txBody>
          <a:bodyPr/>
          <a:lstStyle/>
          <a:p>
            <a:pPr>
              <a:defRPr/>
            </a:pPr>
            <a:fld id="{9F8BB776-9E47-4580-9563-DAF8BB3E4059}"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ED04CA2-893B-4D96-A655-FB7F45CED329}" type="slidenum">
              <a:rPr lang="en-US" smtClean="0"/>
              <a:pPr>
                <a:defRPr/>
              </a:pPr>
              <a:t>27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organization started with us in 2006, with less than 300 email addresses on their file</a:t>
            </a:r>
            <a:endParaRPr lang="en-US" dirty="0" smtClean="0"/>
          </a:p>
          <a:p>
            <a:endParaRPr lang="en-US" dirty="0"/>
          </a:p>
        </p:txBody>
      </p:sp>
      <p:sp>
        <p:nvSpPr>
          <p:cNvPr id="4" name="Slide Number Placeholder 3"/>
          <p:cNvSpPr>
            <a:spLocks noGrp="1"/>
          </p:cNvSpPr>
          <p:nvPr>
            <p:ph type="sldNum" sz="quarter" idx="10"/>
          </p:nvPr>
        </p:nvSpPr>
        <p:spPr/>
        <p:txBody>
          <a:bodyPr/>
          <a:lstStyle/>
          <a:p>
            <a:fld id="{30E7F254-AC5A-4DF7-943A-BBC3FB0D3D50}" type="slidenum">
              <a:rPr lang="en-US" smtClean="0"/>
              <a:pPr/>
              <a:t>28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E7F254-AC5A-4DF7-943A-BBC3FB0D3D50}" type="slidenum">
              <a:rPr lang="en-US" smtClean="0"/>
              <a:pPr/>
              <a:t>29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Organizations can expect</a:t>
            </a:r>
            <a:r>
              <a:rPr lang="en-US" sz="3200" dirty="0" smtClean="0"/>
              <a:t/>
            </a:r>
            <a:br>
              <a:rPr lang="en-US" sz="3200" dirty="0" smtClean="0"/>
            </a:br>
            <a:r>
              <a:rPr lang="en-US" sz="3200" dirty="0" smtClean="0"/>
              <a:t>$11 in online revenue</a:t>
            </a:r>
            <a:br>
              <a:rPr lang="en-US" sz="3200" dirty="0" smtClean="0"/>
            </a:br>
            <a:r>
              <a:rPr lang="en-US" dirty="0" smtClean="0"/>
              <a:t>for every email subscriber recruited</a:t>
            </a:r>
          </a:p>
          <a:p>
            <a:endParaRPr lang="en-US" dirty="0"/>
          </a:p>
        </p:txBody>
      </p:sp>
      <p:sp>
        <p:nvSpPr>
          <p:cNvPr id="4" name="Slide Number Placeholder 3"/>
          <p:cNvSpPr>
            <a:spLocks noGrp="1"/>
          </p:cNvSpPr>
          <p:nvPr>
            <p:ph type="sldNum" sz="quarter" idx="10"/>
          </p:nvPr>
        </p:nvSpPr>
        <p:spPr/>
        <p:txBody>
          <a:bodyPr/>
          <a:lstStyle/>
          <a:p>
            <a:fld id="{30E7F254-AC5A-4DF7-943A-BBC3FB0D3D50}" type="slidenum">
              <a:rPr lang="en-US" smtClean="0"/>
              <a:pPr/>
              <a:t>30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Organizations can expect</a:t>
            </a:r>
            <a:r>
              <a:rPr lang="en-US" sz="3200" dirty="0" smtClean="0"/>
              <a:t/>
            </a:r>
            <a:br>
              <a:rPr lang="en-US" sz="3200" dirty="0" smtClean="0"/>
            </a:br>
            <a:r>
              <a:rPr lang="en-US" sz="3200" dirty="0" smtClean="0"/>
              <a:t>$11 in online revenue</a:t>
            </a:r>
            <a:br>
              <a:rPr lang="en-US" sz="3200" dirty="0" smtClean="0"/>
            </a:br>
            <a:r>
              <a:rPr lang="en-US" dirty="0" smtClean="0"/>
              <a:t>for every email subscriber recruited</a:t>
            </a:r>
          </a:p>
          <a:p>
            <a:endParaRPr lang="en-US" dirty="0"/>
          </a:p>
        </p:txBody>
      </p:sp>
      <p:sp>
        <p:nvSpPr>
          <p:cNvPr id="4" name="Slide Number Placeholder 3"/>
          <p:cNvSpPr>
            <a:spLocks noGrp="1"/>
          </p:cNvSpPr>
          <p:nvPr>
            <p:ph type="sldNum" sz="quarter" idx="10"/>
          </p:nvPr>
        </p:nvSpPr>
        <p:spPr/>
        <p:txBody>
          <a:bodyPr/>
          <a:lstStyle/>
          <a:p>
            <a:fld id="{30E7F254-AC5A-4DF7-943A-BBC3FB0D3D50}" type="slidenum">
              <a:rPr lang="en-US" smtClean="0"/>
              <a:pPr/>
              <a:t>31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44588" y="687388"/>
            <a:ext cx="4568825" cy="3427412"/>
          </a:xfrm>
          <a:ln/>
        </p:spPr>
      </p:sp>
      <p:sp>
        <p:nvSpPr>
          <p:cNvPr id="4301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E7F254-AC5A-4DF7-943A-BBC3FB0D3D50}" type="slidenum">
              <a:rPr lang="en-US" smtClean="0"/>
              <a:pPr/>
              <a:t>33</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Organizations can expect</a:t>
            </a:r>
            <a:r>
              <a:rPr lang="en-US" sz="3200" dirty="0" smtClean="0"/>
              <a:t/>
            </a:r>
            <a:br>
              <a:rPr lang="en-US" sz="3200" dirty="0" smtClean="0"/>
            </a:br>
            <a:r>
              <a:rPr lang="en-US" sz="3200" dirty="0" smtClean="0"/>
              <a:t>$11 in online revenue</a:t>
            </a:r>
            <a:br>
              <a:rPr lang="en-US" sz="3200" dirty="0" smtClean="0"/>
            </a:br>
            <a:r>
              <a:rPr lang="en-US" dirty="0" smtClean="0"/>
              <a:t>for every email subscriber recruited</a:t>
            </a:r>
          </a:p>
          <a:p>
            <a:endParaRPr lang="en-US" dirty="0"/>
          </a:p>
        </p:txBody>
      </p:sp>
      <p:sp>
        <p:nvSpPr>
          <p:cNvPr id="4" name="Slide Number Placeholder 3"/>
          <p:cNvSpPr>
            <a:spLocks noGrp="1"/>
          </p:cNvSpPr>
          <p:nvPr>
            <p:ph type="sldNum" sz="quarter" idx="10"/>
          </p:nvPr>
        </p:nvSpPr>
        <p:spPr/>
        <p:txBody>
          <a:bodyPr/>
          <a:lstStyle/>
          <a:p>
            <a:fld id="{30E7F254-AC5A-4DF7-943A-BBC3FB0D3D50}" type="slidenum">
              <a:rPr lang="en-US" smtClean="0"/>
              <a:pPr/>
              <a:t>34</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Organizations can expect</a:t>
            </a:r>
            <a:r>
              <a:rPr lang="en-US" sz="3200" dirty="0" smtClean="0"/>
              <a:t/>
            </a:r>
            <a:br>
              <a:rPr lang="en-US" sz="3200" dirty="0" smtClean="0"/>
            </a:br>
            <a:r>
              <a:rPr lang="en-US" sz="3200" dirty="0" smtClean="0"/>
              <a:t>$11 in online revenue</a:t>
            </a:r>
            <a:br>
              <a:rPr lang="en-US" sz="3200" dirty="0" smtClean="0"/>
            </a:br>
            <a:r>
              <a:rPr lang="en-US" dirty="0" smtClean="0"/>
              <a:t>for every email subscriber recruited</a:t>
            </a:r>
          </a:p>
          <a:p>
            <a:endParaRPr lang="en-US" dirty="0"/>
          </a:p>
        </p:txBody>
      </p:sp>
      <p:sp>
        <p:nvSpPr>
          <p:cNvPr id="4" name="Slide Number Placeholder 3"/>
          <p:cNvSpPr>
            <a:spLocks noGrp="1"/>
          </p:cNvSpPr>
          <p:nvPr>
            <p:ph type="sldNum" sz="quarter" idx="10"/>
          </p:nvPr>
        </p:nvSpPr>
        <p:spPr/>
        <p:txBody>
          <a:bodyPr/>
          <a:lstStyle/>
          <a:p>
            <a:fld id="{30E7F254-AC5A-4DF7-943A-BBC3FB0D3D50}" type="slidenum">
              <a:rPr lang="en-US" smtClean="0"/>
              <a:pPr/>
              <a:t>35</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Organizations can expect</a:t>
            </a:r>
            <a:r>
              <a:rPr lang="en-US" sz="3200" dirty="0" smtClean="0"/>
              <a:t/>
            </a:r>
            <a:br>
              <a:rPr lang="en-US" sz="3200" dirty="0" smtClean="0"/>
            </a:br>
            <a:r>
              <a:rPr lang="en-US" sz="3200" dirty="0" smtClean="0"/>
              <a:t>$11 in online revenue</a:t>
            </a:r>
            <a:br>
              <a:rPr lang="en-US" sz="3200" dirty="0" smtClean="0"/>
            </a:br>
            <a:r>
              <a:rPr lang="en-US" dirty="0" smtClean="0"/>
              <a:t>for every email subscriber recruited</a:t>
            </a:r>
          </a:p>
          <a:p>
            <a:endParaRPr lang="en-US" dirty="0"/>
          </a:p>
        </p:txBody>
      </p:sp>
      <p:sp>
        <p:nvSpPr>
          <p:cNvPr id="4" name="Slide Number Placeholder 3"/>
          <p:cNvSpPr>
            <a:spLocks noGrp="1"/>
          </p:cNvSpPr>
          <p:nvPr>
            <p:ph type="sldNum" sz="quarter" idx="10"/>
          </p:nvPr>
        </p:nvSpPr>
        <p:spPr/>
        <p:txBody>
          <a:bodyPr/>
          <a:lstStyle/>
          <a:p>
            <a:fld id="{30E7F254-AC5A-4DF7-943A-BBC3FB0D3D50}" type="slidenum">
              <a:rPr lang="en-US" smtClean="0"/>
              <a:pPr/>
              <a:t>36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Please estimate the number of fund development staff you have within your organization.</a:t>
            </a:r>
          </a:p>
          <a:p>
            <a:r>
              <a:rPr lang="en-US" dirty="0" smtClean="0"/>
              <a:t>2. Please estimate the number of email addresses your organization has</a:t>
            </a:r>
            <a:r>
              <a:rPr lang="en-US" baseline="0" dirty="0" smtClean="0"/>
              <a:t> collected.</a:t>
            </a:r>
            <a:endParaRPr lang="en-US" dirty="0"/>
          </a:p>
        </p:txBody>
      </p:sp>
      <p:sp>
        <p:nvSpPr>
          <p:cNvPr id="4" name="Slide Number Placeholder 3"/>
          <p:cNvSpPr>
            <a:spLocks noGrp="1"/>
          </p:cNvSpPr>
          <p:nvPr>
            <p:ph type="sldNum" sz="quarter" idx="10"/>
          </p:nvPr>
        </p:nvSpPr>
        <p:spPr/>
        <p:txBody>
          <a:bodyPr/>
          <a:lstStyle/>
          <a:p>
            <a:fld id="{30E7F254-AC5A-4DF7-943A-BBC3FB0D3D50}"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E7F254-AC5A-4DF7-943A-BBC3FB0D3D50}" type="slidenum">
              <a:rPr lang="en-US" smtClean="0"/>
              <a:pPr/>
              <a:t>37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1" dirty="0" smtClean="0">
                <a:latin typeface="+mn-lt"/>
              </a:rPr>
              <a:t>Generational Giving</a:t>
            </a:r>
          </a:p>
          <a:p>
            <a:endParaRPr lang="en-US" sz="1200" b="1" dirty="0" smtClean="0">
              <a:latin typeface="+mn-lt"/>
            </a:endParaRPr>
          </a:p>
          <a:p>
            <a:r>
              <a:rPr lang="en-US" sz="1200" b="1" dirty="0" smtClean="0">
                <a:latin typeface="+mn-lt"/>
              </a:rPr>
              <a:t>(64% of US</a:t>
            </a:r>
            <a:r>
              <a:rPr lang="en-US" sz="1200" b="1" baseline="0" dirty="0" smtClean="0">
                <a:latin typeface="+mn-lt"/>
              </a:rPr>
              <a:t> adults </a:t>
            </a:r>
            <a:r>
              <a:rPr lang="en-US" sz="1200" b="1" dirty="0" smtClean="0">
                <a:latin typeface="+mn-lt"/>
              </a:rPr>
              <a:t>qualified</a:t>
            </a:r>
          </a:p>
          <a:p>
            <a:r>
              <a:rPr lang="en-US" sz="1200" b="1" dirty="0" smtClean="0">
                <a:latin typeface="+mn-lt"/>
              </a:rPr>
              <a:t>About 148 million donors)</a:t>
            </a:r>
          </a:p>
          <a:p>
            <a:r>
              <a:rPr lang="en-US" sz="1200" b="1" dirty="0" smtClean="0">
                <a:latin typeface="+mn-lt"/>
              </a:rPr>
              <a:t>Pie Chart size represents size of ADULT population for that Generation</a:t>
            </a:r>
          </a:p>
          <a:p>
            <a:endParaRPr lang="en-US" sz="1200" b="1" dirty="0" smtClean="0">
              <a:latin typeface="+mn-lt"/>
            </a:endParaRPr>
          </a:p>
          <a:p>
            <a:r>
              <a:rPr lang="en-US" sz="1200" b="1" dirty="0" smtClean="0">
                <a:latin typeface="+mn-lt"/>
              </a:rPr>
              <a:t>(Animated-</a:t>
            </a:r>
            <a:r>
              <a:rPr lang="en-US" sz="1200" b="1" baseline="0" dirty="0" smtClean="0">
                <a:latin typeface="+mn-lt"/>
              </a:rPr>
              <a:t> Matures First)</a:t>
            </a:r>
            <a:endParaRPr lang="en-US" sz="1200" b="1" dirty="0" smtClean="0">
              <a:latin typeface="+mn-lt"/>
            </a:endParaRPr>
          </a:p>
          <a:p>
            <a:pPr>
              <a:buFont typeface="Arial" pitchFamily="34" charset="0"/>
              <a:buChar char="•"/>
            </a:pPr>
            <a:endParaRPr lang="en-US" dirty="0" smtClean="0"/>
          </a:p>
          <a:p>
            <a:pPr>
              <a:buFont typeface="Arial" pitchFamily="34" charset="0"/>
              <a:buChar char="•"/>
            </a:pPr>
            <a:r>
              <a:rPr lang="en-US" dirty="0" smtClean="0"/>
              <a:t> Matures have the highest</a:t>
            </a:r>
            <a:r>
              <a:rPr lang="en-US" baseline="0" dirty="0" smtClean="0"/>
              <a:t> percentage of donors.  Highest yearly average donation, and, the highest aggregate projected donation.  But, they are our smallest population and have one of the smallest actual number of donors by Generation</a:t>
            </a:r>
            <a:r>
              <a:rPr lang="en-US" dirty="0" smtClean="0"/>
              <a:t> .  Plus,</a:t>
            </a:r>
            <a:r>
              <a:rPr lang="en-US" baseline="0" dirty="0" smtClean="0"/>
              <a:t> by virtue of their age, their lifetime potential is dwindling.  </a:t>
            </a:r>
          </a:p>
          <a:p>
            <a:pPr>
              <a:buFont typeface="Arial" pitchFamily="34" charset="0"/>
              <a:buChar char="•"/>
            </a:pPr>
            <a:endParaRPr lang="en-US" baseline="0" dirty="0" smtClean="0"/>
          </a:p>
          <a:p>
            <a:pPr>
              <a:buFont typeface="Arial" pitchFamily="34" charset="0"/>
              <a:buChar char="•"/>
            </a:pPr>
            <a:r>
              <a:rPr lang="en-US" baseline="0" dirty="0" smtClean="0"/>
              <a:t>Boomers average yearly donation is smaller than matures, but have a high percentage of donors, and given their population size, actually generate more in dollars than any other generation. </a:t>
            </a:r>
          </a:p>
          <a:p>
            <a:pPr>
              <a:buFont typeface="Arial" pitchFamily="34" charset="0"/>
              <a:buChar char="•"/>
            </a:pPr>
            <a:endParaRPr lang="en-US" baseline="0" dirty="0" smtClean="0"/>
          </a:p>
          <a:p>
            <a:pPr>
              <a:buFont typeface="Arial" pitchFamily="34" charset="0"/>
              <a:buChar char="•"/>
            </a:pPr>
            <a:r>
              <a:rPr lang="en-US" baseline="0" dirty="0" smtClean="0"/>
              <a:t>Our Gen </a:t>
            </a:r>
            <a:r>
              <a:rPr lang="en-US" baseline="0" dirty="0" err="1" smtClean="0"/>
              <a:t>Xers</a:t>
            </a:r>
            <a:r>
              <a:rPr lang="en-US" baseline="0" dirty="0" smtClean="0"/>
              <a:t>, the  next largest population actually generate more than Matures, due to donor population size.  Their average annual contribution is lower vs. older groups, but still impressive.  Plus, their lifetime potential is much greater.  </a:t>
            </a:r>
          </a:p>
          <a:p>
            <a:pPr>
              <a:buFont typeface="Arial" pitchFamily="34" charset="0"/>
              <a:buChar char="•"/>
            </a:pPr>
            <a:endParaRPr lang="en-US" baseline="0" dirty="0" smtClean="0"/>
          </a:p>
          <a:p>
            <a:pPr>
              <a:buFont typeface="Arial" pitchFamily="34" charset="0"/>
              <a:buChar char="•"/>
            </a:pPr>
            <a:r>
              <a:rPr lang="en-US" baseline="0" dirty="0" smtClean="0"/>
              <a:t>Gen Y is more about future potential, with over half currently donating, posting annual contributions averaging about $340, generating over $28 B a year.  </a:t>
            </a:r>
            <a:endParaRPr lang="en-US" dirty="0" smtClean="0"/>
          </a:p>
          <a:p>
            <a:pPr>
              <a:buFont typeface="Arial" pitchFamily="34" charset="0"/>
              <a:buChar char="•"/>
            </a:pPr>
            <a:endParaRPr lang="en-US"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Another trend we see is that </a:t>
            </a:r>
            <a:r>
              <a:rPr lang="en-US" sz="1200" kern="1200" dirty="0" smtClean="0">
                <a:solidFill>
                  <a:schemeClr val="tx1"/>
                </a:solidFill>
                <a:latin typeface="+mn-lt"/>
                <a:ea typeface="ヒラギノ角ゴ Pro W3" pitchFamily="-109" charset="-128"/>
                <a:cs typeface="ヒラギノ角ゴ Pro W3" pitchFamily="-109" charset="-128"/>
              </a:rPr>
              <a:t>younger generations give </a:t>
            </a:r>
            <a:r>
              <a:rPr lang="en-US" sz="1200" kern="1200" dirty="0" err="1" smtClean="0">
                <a:solidFill>
                  <a:schemeClr val="tx1"/>
                </a:solidFill>
                <a:latin typeface="+mn-lt"/>
                <a:ea typeface="ヒラギノ角ゴ Pro W3" pitchFamily="-109" charset="-128"/>
                <a:cs typeface="ヒラギノ角ゴ Pro W3" pitchFamily="-109" charset="-128"/>
              </a:rPr>
              <a:t>give</a:t>
            </a:r>
            <a:r>
              <a:rPr lang="en-US" sz="1200" kern="1200" dirty="0" smtClean="0">
                <a:solidFill>
                  <a:schemeClr val="tx1"/>
                </a:solidFill>
                <a:latin typeface="+mn-lt"/>
                <a:ea typeface="ヒラギノ角ゴ Pro W3" pitchFamily="-109" charset="-128"/>
                <a:cs typeface="ヒラギノ角ゴ Pro W3" pitchFamily="-109" charset="-128"/>
              </a:rPr>
              <a:t> to fewer charities, but when they give, they give similar amounts as older donors</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None/>
            </a:pPr>
            <a:r>
              <a:rPr lang="en-US" dirty="0" smtClean="0"/>
              <a:t>Spend a lot of</a:t>
            </a:r>
            <a:r>
              <a:rPr lang="en-US" baseline="0" dirty="0" smtClean="0"/>
              <a:t> time focused and soliciting these groups (point to Matures), But the vast majority of the donor universe are Boomers, Gen Y and X – represent huge opportunity in terms of sheer numbers, and will only get more valuable (from a dollar perspective) over time</a:t>
            </a:r>
          </a:p>
          <a:p>
            <a:pPr>
              <a:buFont typeface="Arial" pitchFamily="34" charset="0"/>
              <a:buNone/>
            </a:pPr>
            <a:r>
              <a:rPr lang="en-US" sz="1200" kern="1200" dirty="0" smtClean="0">
                <a:solidFill>
                  <a:schemeClr val="tx1"/>
                </a:solidFill>
                <a:latin typeface="+mn-lt"/>
                <a:ea typeface="ヒラギノ角ゴ Pro W3" pitchFamily="-109" charset="-128"/>
                <a:cs typeface="ヒラギノ角ゴ Pro W3" pitchFamily="-109" charset="-128"/>
              </a:rPr>
              <a:t>Hence as a fundraiser, if you have the ability to attract them, they can be economic in current terms, and of course constitute higher potential life time value, plus contribute to outreach due to their social networks/ peer influence.</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latin typeface="+mn-lt"/>
                <a:ea typeface="ヒラギノ角ゴ Pro W3" pitchFamily="-109" charset="-128"/>
                <a:cs typeface="ヒラギノ角ゴ Pro W3" pitchFamily="-109" charset="-128"/>
              </a:rPr>
              <a:t>Hence as a fundraiser, if you have the ability to attract them, they can be economic in current terms, and of course constitute higher potential life time value, plus contribute to outreach due to their social networks/ peer influence.</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200" kern="1200" dirty="0" smtClean="0">
              <a:solidFill>
                <a:schemeClr val="tx1"/>
              </a:solidFill>
              <a:latin typeface="+mn-lt"/>
              <a:ea typeface="ヒラギノ角ゴ Pro W3" pitchFamily="-109" charset="-128"/>
              <a:cs typeface="ヒラギノ角ゴ Pro W3" pitchFamily="-109" charset="-128"/>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200" kern="1200" dirty="0" smtClean="0">
              <a:solidFill>
                <a:schemeClr val="tx1"/>
              </a:solidFill>
              <a:latin typeface="+mn-lt"/>
              <a:ea typeface="ヒラギノ角ゴ Pro W3" pitchFamily="-109" charset="-128"/>
              <a:cs typeface="ヒラギノ角ゴ Pro W3" pitchFamily="-109" charset="-128"/>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kern="1200" dirty="0" smtClean="0">
                <a:solidFill>
                  <a:schemeClr val="tx1"/>
                </a:solidFill>
                <a:latin typeface="+mn-lt"/>
                <a:ea typeface="ヒラギノ角ゴ Pro W3" pitchFamily="-109" charset="-128"/>
                <a:cs typeface="ヒラギノ角ゴ Pro W3" pitchFamily="-109" charset="-128"/>
              </a:rPr>
              <a:t>Question wording:</a:t>
            </a:r>
          </a:p>
          <a:p>
            <a:pPr eaLnBrk="0" hangingPunct="0"/>
            <a:r>
              <a:rPr lang="en-US" sz="1200" dirty="0" smtClean="0">
                <a:solidFill>
                  <a:schemeClr val="tx2"/>
                </a:solidFill>
                <a:latin typeface="+mn-lt"/>
              </a:rPr>
              <a:t>Q4.</a:t>
            </a:r>
            <a:r>
              <a:rPr lang="en-US" sz="1200" dirty="0" smtClean="0">
                <a:solidFill>
                  <a:schemeClr val="tx2"/>
                </a:solidFill>
              </a:rPr>
              <a:t> Approximately how many nonprofit organizations and charitable causes have you donated to in the past 12 months?  </a:t>
            </a:r>
            <a:endParaRPr lang="en-US" sz="1200" dirty="0" smtClean="0">
              <a:solidFill>
                <a:schemeClr val="tx2"/>
              </a:solidFill>
              <a:latin typeface="+mn-lt"/>
            </a:endParaRPr>
          </a:p>
          <a:p>
            <a:pPr eaLnBrk="0" hangingPunct="0"/>
            <a:r>
              <a:rPr lang="en-US" sz="1200" b="0" dirty="0" smtClean="0">
                <a:solidFill>
                  <a:schemeClr val="tx2"/>
                </a:solidFill>
                <a:latin typeface="+mn-lt"/>
              </a:rPr>
              <a:t>Q6. </a:t>
            </a:r>
            <a:r>
              <a:rPr lang="en-US" sz="1200" dirty="0" smtClean="0">
                <a:solidFill>
                  <a:schemeClr val="tx2"/>
                </a:solidFill>
              </a:rPr>
              <a:t>Approximately how much do you give in </a:t>
            </a:r>
            <a:r>
              <a:rPr lang="en-US" sz="1200" b="1" i="1" dirty="0" smtClean="0">
                <a:solidFill>
                  <a:schemeClr val="tx2"/>
                </a:solidFill>
              </a:rPr>
              <a:t>total</a:t>
            </a:r>
            <a:r>
              <a:rPr lang="en-US" sz="1200" dirty="0" smtClean="0">
                <a:solidFill>
                  <a:schemeClr val="tx2"/>
                </a:solidFill>
              </a:rPr>
              <a:t> each year to </a:t>
            </a:r>
            <a:r>
              <a:rPr lang="en-US" sz="1200" b="1" i="1" dirty="0" smtClean="0">
                <a:solidFill>
                  <a:schemeClr val="tx2"/>
                </a:solidFill>
              </a:rPr>
              <a:t>all</a:t>
            </a:r>
            <a:r>
              <a:rPr lang="en-US" sz="1200" dirty="0" smtClean="0">
                <a:solidFill>
                  <a:schemeClr val="tx2"/>
                </a:solidFill>
              </a:rPr>
              <a:t> charitable or cause-oriented organizations, </a:t>
            </a:r>
            <a:r>
              <a:rPr lang="en-US" sz="1200" u="sng" dirty="0" smtClean="0">
                <a:solidFill>
                  <a:schemeClr val="tx2"/>
                </a:solidFill>
              </a:rPr>
              <a:t>excluding</a:t>
            </a:r>
            <a:r>
              <a:rPr lang="en-US" sz="1200" dirty="0" smtClean="0">
                <a:solidFill>
                  <a:schemeClr val="tx2"/>
                </a:solidFill>
              </a:rPr>
              <a:t> your school and place of worship? Blue numbering in the table on the right indicates significance at the 95% confidence level</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9F8BB776-9E47-4580-9563-DAF8BB3E4059}" type="slidenum">
              <a:rPr lang="en-US" smtClean="0"/>
              <a:pPr>
                <a:defRPr/>
              </a:pPr>
              <a:t>38</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Lot of</a:t>
            </a:r>
            <a:r>
              <a:rPr lang="en-US" baseline="0" dirty="0" smtClean="0"/>
              <a:t> information on this chart. </a:t>
            </a:r>
          </a:p>
          <a:p>
            <a:pPr>
              <a:buFont typeface="Arial" pitchFamily="34" charset="0"/>
              <a:buChar char="•"/>
            </a:pPr>
            <a:r>
              <a:rPr lang="en-US" baseline="0" dirty="0" smtClean="0"/>
              <a:t> Two most common ways to “give back” are what I know some of you refer to as “tipping” – leaving a buck for charity here or there at the supermarket, etc; and of course check by mail.  But what I really want to focus on is some of the generational differences.  </a:t>
            </a:r>
          </a:p>
          <a:p>
            <a:pPr>
              <a:buFont typeface="Arial" pitchFamily="34" charset="0"/>
              <a:buChar char="•"/>
            </a:pPr>
            <a:r>
              <a:rPr lang="en-US" baseline="0" dirty="0" smtClean="0"/>
              <a:t> Gen Y most likely to give in small ways -- $1 at checkout type of gift.  No one prevalent channel beyond that -- as likely to give via website as check, same numbers at gift shop, event, etc.  More than 1-in-10 say they have participated in mobile philanthropy.  Giving thru SM more prevalent than other generations, but still small.</a:t>
            </a:r>
          </a:p>
          <a:p>
            <a:pPr>
              <a:buFont typeface="Arial" pitchFamily="34" charset="0"/>
              <a:buChar char="•"/>
            </a:pPr>
            <a:r>
              <a:rPr lang="en-US" baseline="0" dirty="0" smtClean="0"/>
              <a:t> Gen X true multi-channel givers -- more likely to give through many of these channels than other generations.  Most likely to make online donations (though still a little less than good old check).  Both X and Y more likely to participate in something like Gap Red campaign where part of the proceeds </a:t>
            </a:r>
            <a:r>
              <a:rPr lang="en-US" baseline="0" dirty="0" err="1" smtClean="0"/>
              <a:t>fr</a:t>
            </a:r>
            <a:r>
              <a:rPr lang="en-US" baseline="0" dirty="0" smtClean="0"/>
              <a:t> third party vendor purchase goes to charity.  In focus groups we heard that </a:t>
            </a:r>
            <a:r>
              <a:rPr lang="en-US" sz="1200" kern="1200" dirty="0" smtClean="0">
                <a:solidFill>
                  <a:schemeClr val="tx1"/>
                </a:solidFill>
                <a:latin typeface="+mn-lt"/>
                <a:ea typeface="ヒラギノ角ゴ Pro W3" pitchFamily="-109" charset="-128"/>
                <a:cs typeface="ヒラギノ角ゴ Pro W3" pitchFamily="-109" charset="-128"/>
              </a:rPr>
              <a:t>this is a way that they can easily and affordably be charitable.  Win-win (i.e. Gap – “I shop there anyway, and it’s a way to feel good”). </a:t>
            </a:r>
            <a:endParaRPr lang="en-US" baseline="0" dirty="0" smtClean="0"/>
          </a:p>
          <a:p>
            <a:pPr>
              <a:buFont typeface="Arial" pitchFamily="34" charset="0"/>
              <a:buChar char="•"/>
            </a:pPr>
            <a:r>
              <a:rPr lang="en-US" baseline="0" dirty="0" smtClean="0"/>
              <a:t> X using monthly debit more than other cohorts. –NOT REALLY -- THE DIFFERENCE IS WITHIN THE MOE</a:t>
            </a:r>
          </a:p>
          <a:p>
            <a:pPr>
              <a:buFont typeface="Arial" pitchFamily="34" charset="0"/>
              <a:buChar char="•"/>
            </a:pPr>
            <a:r>
              <a:rPr lang="en-US" baseline="0" dirty="0" smtClean="0"/>
              <a:t> Matures (and Boomers) most likely to mail in a check.  A third of Matures have made tribute gifts.  More have given via phone solicitation than other generations (though still just a quarter).</a:t>
            </a:r>
            <a:endParaRPr lang="en-US" dirty="0" smtClean="0"/>
          </a:p>
          <a:p>
            <a:pPr eaLnBrk="0" hangingPunct="0"/>
            <a:endParaRPr lang="en-US" sz="1200" dirty="0" smtClean="0">
              <a:solidFill>
                <a:srgbClr val="82786F"/>
              </a:solidFill>
              <a:latin typeface="+mn-lt"/>
            </a:endParaRPr>
          </a:p>
          <a:p>
            <a:pPr eaLnBrk="0" hangingPunct="0"/>
            <a:r>
              <a:rPr lang="en-US" sz="1200" dirty="0" smtClean="0">
                <a:solidFill>
                  <a:srgbClr val="82786F"/>
                </a:solidFill>
                <a:latin typeface="+mn-lt"/>
              </a:rPr>
              <a:t>Q7: Which of the following giving methods have you used in the past 2 years (select all that apply).</a:t>
            </a:r>
          </a:p>
          <a:p>
            <a:pPr eaLnBrk="0" hangingPunct="0"/>
            <a:r>
              <a:rPr lang="en-US" sz="1200" dirty="0" smtClean="0">
                <a:solidFill>
                  <a:srgbClr val="82786F"/>
                </a:solidFill>
                <a:latin typeface="+mn-lt"/>
              </a:rPr>
              <a:t>Bold numbering in the table on the right indicates significance at the 95% confidence level</a:t>
            </a:r>
            <a:endParaRPr lang="en-US" sz="1200" b="0" dirty="0" smtClean="0">
              <a:solidFill>
                <a:srgbClr val="82786F"/>
              </a:solidFill>
              <a:latin typeface="+mn-lt"/>
            </a:endParaRPr>
          </a:p>
        </p:txBody>
      </p:sp>
      <p:sp>
        <p:nvSpPr>
          <p:cNvPr id="4" name="Slide Number Placeholder 3"/>
          <p:cNvSpPr>
            <a:spLocks noGrp="1"/>
          </p:cNvSpPr>
          <p:nvPr>
            <p:ph type="sldNum" sz="quarter" idx="10"/>
          </p:nvPr>
        </p:nvSpPr>
        <p:spPr/>
        <p:txBody>
          <a:bodyPr/>
          <a:lstStyle/>
          <a:p>
            <a:pPr>
              <a:defRPr/>
            </a:pPr>
            <a:fld id="{9F8BB776-9E47-4580-9563-DAF8BB3E4059}" type="slidenum">
              <a:rPr lang="en-US" smtClean="0"/>
              <a:pPr>
                <a:defRPr/>
              </a:pPr>
              <a:t>40</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Given that the vast majority of donor</a:t>
            </a:r>
            <a:r>
              <a:rPr lang="en-US" baseline="0" dirty="0" smtClean="0"/>
              <a:t> acquisition is through direct mail, it is important for us to understand how different generations of donors first learned about their top charities, and the relative importance of mail</a:t>
            </a:r>
            <a:endParaRPr lang="en-US" dirty="0" smtClean="0"/>
          </a:p>
          <a:p>
            <a:pPr>
              <a:buFont typeface="Arial" pitchFamily="34" charset="0"/>
              <a:buNone/>
            </a:pPr>
            <a:endParaRPr lang="en-US" dirty="0" smtClean="0"/>
          </a:p>
          <a:p>
            <a:pPr>
              <a:buFont typeface="Arial" pitchFamily="34" charset="0"/>
              <a:buChar char="•"/>
            </a:pPr>
            <a:r>
              <a:rPr lang="en-US" dirty="0" smtClean="0"/>
              <a:t> Mail the</a:t>
            </a:r>
            <a:r>
              <a:rPr lang="en-US" baseline="0" dirty="0" smtClean="0"/>
              <a:t> dominant channel for Matures, but …</a:t>
            </a:r>
            <a:endParaRPr lang="en-US" dirty="0" smtClean="0"/>
          </a:p>
          <a:p>
            <a:pPr>
              <a:buFont typeface="Arial" pitchFamily="34" charset="0"/>
              <a:buChar char="•"/>
            </a:pPr>
            <a:r>
              <a:rPr lang="en-US" dirty="0" smtClean="0"/>
              <a:t> Mainstream media and WOM top</a:t>
            </a:r>
            <a:r>
              <a:rPr lang="en-US" baseline="0" dirty="0" smtClean="0"/>
              <a:t> prospecting channels across age cohorts</a:t>
            </a:r>
          </a:p>
          <a:p>
            <a:pPr>
              <a:buFont typeface="Arial" pitchFamily="34" charset="0"/>
              <a:buChar char="•"/>
            </a:pPr>
            <a:r>
              <a:rPr lang="en-US" baseline="0" dirty="0" smtClean="0"/>
              <a:t> WOM, </a:t>
            </a:r>
            <a:r>
              <a:rPr lang="en-US" u="sng" baseline="0" dirty="0" smtClean="0"/>
              <a:t>school</a:t>
            </a:r>
            <a:r>
              <a:rPr lang="en-US" baseline="0" dirty="0" smtClean="0"/>
              <a:t>, and P2P fundraising more prevalent for Gen Y (not direct)</a:t>
            </a:r>
          </a:p>
          <a:p>
            <a:pPr>
              <a:buFont typeface="Arial" pitchFamily="34" charset="0"/>
              <a:buChar char="•"/>
            </a:pPr>
            <a:r>
              <a:rPr lang="en-US" baseline="0" dirty="0" smtClean="0"/>
              <a:t> What we also see on this chart is the importance of a cradle-to-grave strategy for building relationships.  Even a quarter of Boomers say that they first learned about a top charity during childhood </a:t>
            </a:r>
          </a:p>
          <a:p>
            <a:pPr>
              <a:buFont typeface="Arial" pitchFamily="34" charset="0"/>
              <a:buChar char="•"/>
            </a:pPr>
            <a:r>
              <a:rPr lang="en-US" baseline="0" dirty="0" smtClean="0"/>
              <a:t> What is also interesting is what IS NOT a top prospect channel – and that is websites (5%) and social networking site (4%).  Emerges as a research tool</a:t>
            </a:r>
          </a:p>
          <a:p>
            <a:pPr>
              <a:buFont typeface="Arial" pitchFamily="34" charset="0"/>
              <a:buChar char="•"/>
            </a:pPr>
            <a:endParaRPr lang="en-US" baseline="0" dirty="0" smtClean="0"/>
          </a:p>
          <a:p>
            <a:pPr eaLnBrk="0" hangingPunct="0">
              <a:buFont typeface="Wingdings" pitchFamily="2" charset="2"/>
              <a:buNone/>
            </a:pPr>
            <a:r>
              <a:rPr lang="en-US" sz="1200" b="0" dirty="0" smtClean="0">
                <a:solidFill>
                  <a:schemeClr val="tx2"/>
                </a:solidFill>
                <a:latin typeface="+mn-lt"/>
              </a:rPr>
              <a:t>Q10: How did you first learn about (top charity)?  Select all that apply.  [Top channels cited above]</a:t>
            </a:r>
          </a:p>
          <a:p>
            <a:pPr eaLnBrk="0" hangingPunct="0">
              <a:buFont typeface="Wingdings" pitchFamily="2" charset="2"/>
              <a:buNone/>
            </a:pPr>
            <a:r>
              <a:rPr lang="en-US" sz="1200" dirty="0" smtClean="0">
                <a:solidFill>
                  <a:schemeClr val="tx2"/>
                </a:solidFill>
                <a:latin typeface="+mn-lt"/>
              </a:rPr>
              <a:t>Q11: How old were you when you first learned about (top charity)?  (Best guess is fine)</a:t>
            </a:r>
          </a:p>
          <a:p>
            <a:pPr eaLnBrk="0" hangingPunct="0">
              <a:buFont typeface="Wingdings" pitchFamily="2" charset="2"/>
              <a:buNone/>
            </a:pPr>
            <a:r>
              <a:rPr lang="en-US" sz="1200" b="0" dirty="0" smtClean="0">
                <a:solidFill>
                  <a:schemeClr val="tx2"/>
                </a:solidFill>
                <a:latin typeface="+mn-lt"/>
              </a:rPr>
              <a:t>Q9: For how long have you been supporting (top charity)?  [Average # of years cited]</a:t>
            </a:r>
          </a:p>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pPr>
              <a:defRPr/>
            </a:pPr>
            <a:fld id="{9F8BB776-9E47-4580-9563-DAF8BB3E4059}" type="slidenum">
              <a:rPr lang="en-US" smtClean="0"/>
              <a:pPr>
                <a:defRPr/>
              </a:pPr>
              <a:t>41</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Given that the vast majority of donor</a:t>
            </a:r>
            <a:r>
              <a:rPr lang="en-US" baseline="0" dirty="0" smtClean="0"/>
              <a:t> acquisition is through direct mail, it is important for us to understand how different generations of donors first learned about their top charities, and the relative importance of mail</a:t>
            </a:r>
            <a:endParaRPr lang="en-US" dirty="0" smtClean="0"/>
          </a:p>
          <a:p>
            <a:pPr>
              <a:buFont typeface="Arial" pitchFamily="34" charset="0"/>
              <a:buNone/>
            </a:pPr>
            <a:endParaRPr lang="en-US" dirty="0" smtClean="0"/>
          </a:p>
          <a:p>
            <a:pPr>
              <a:buFont typeface="Arial" pitchFamily="34" charset="0"/>
              <a:buChar char="•"/>
            </a:pPr>
            <a:r>
              <a:rPr lang="en-US" dirty="0" smtClean="0"/>
              <a:t> Mail the</a:t>
            </a:r>
            <a:r>
              <a:rPr lang="en-US" baseline="0" dirty="0" smtClean="0"/>
              <a:t> dominant channel for Matures, but …</a:t>
            </a:r>
            <a:endParaRPr lang="en-US" dirty="0" smtClean="0"/>
          </a:p>
          <a:p>
            <a:pPr>
              <a:buFont typeface="Arial" pitchFamily="34" charset="0"/>
              <a:buChar char="•"/>
            </a:pPr>
            <a:r>
              <a:rPr lang="en-US" dirty="0" smtClean="0"/>
              <a:t> Mainstream media and WOM top</a:t>
            </a:r>
            <a:r>
              <a:rPr lang="en-US" baseline="0" dirty="0" smtClean="0"/>
              <a:t> prospecting channels across age cohorts</a:t>
            </a:r>
          </a:p>
          <a:p>
            <a:pPr>
              <a:buFont typeface="Arial" pitchFamily="34" charset="0"/>
              <a:buChar char="•"/>
            </a:pPr>
            <a:r>
              <a:rPr lang="en-US" baseline="0" dirty="0" smtClean="0"/>
              <a:t> WOM, </a:t>
            </a:r>
            <a:r>
              <a:rPr lang="en-US" u="sng" baseline="0" dirty="0" smtClean="0"/>
              <a:t>school</a:t>
            </a:r>
            <a:r>
              <a:rPr lang="en-US" baseline="0" dirty="0" smtClean="0"/>
              <a:t>, and P2P fundraising more prevalent for Gen Y (not direct)</a:t>
            </a:r>
          </a:p>
          <a:p>
            <a:pPr>
              <a:buFont typeface="Arial" pitchFamily="34" charset="0"/>
              <a:buChar char="•"/>
            </a:pPr>
            <a:r>
              <a:rPr lang="en-US" baseline="0" dirty="0" smtClean="0"/>
              <a:t> What we also see on this chart is the importance of a cradle-to-grave strategy for building relationships.  Even a quarter of Boomers say that they first learned about a top charity during childhood </a:t>
            </a:r>
          </a:p>
          <a:p>
            <a:pPr>
              <a:buFont typeface="Arial" pitchFamily="34" charset="0"/>
              <a:buChar char="•"/>
            </a:pPr>
            <a:r>
              <a:rPr lang="en-US" baseline="0" dirty="0" smtClean="0"/>
              <a:t> What is also interesting is what IS NOT a top prospect channel – and that is websites (5%) and social networking site (4%).  Emerges as a research tool</a:t>
            </a:r>
          </a:p>
          <a:p>
            <a:pPr>
              <a:buFont typeface="Arial" pitchFamily="34" charset="0"/>
              <a:buChar char="•"/>
            </a:pPr>
            <a:endParaRPr lang="en-US" baseline="0" dirty="0" smtClean="0"/>
          </a:p>
          <a:p>
            <a:pPr eaLnBrk="0" hangingPunct="0">
              <a:buFont typeface="Wingdings" pitchFamily="2" charset="2"/>
              <a:buNone/>
            </a:pPr>
            <a:r>
              <a:rPr lang="en-US" sz="1200" b="0" dirty="0" smtClean="0">
                <a:solidFill>
                  <a:schemeClr val="tx2"/>
                </a:solidFill>
                <a:latin typeface="+mn-lt"/>
              </a:rPr>
              <a:t>Q10: How did you first learn about (top charity)?  Select all that apply.  [Top channels cited above]</a:t>
            </a:r>
          </a:p>
          <a:p>
            <a:pPr eaLnBrk="0" hangingPunct="0">
              <a:buFont typeface="Wingdings" pitchFamily="2" charset="2"/>
              <a:buNone/>
            </a:pPr>
            <a:r>
              <a:rPr lang="en-US" sz="1200" dirty="0" smtClean="0">
                <a:solidFill>
                  <a:schemeClr val="tx2"/>
                </a:solidFill>
                <a:latin typeface="+mn-lt"/>
              </a:rPr>
              <a:t>Q11: How old were you when you first learned about (top charity)?  (Best guess is fine)</a:t>
            </a:r>
          </a:p>
          <a:p>
            <a:pPr eaLnBrk="0" hangingPunct="0">
              <a:buFont typeface="Wingdings" pitchFamily="2" charset="2"/>
              <a:buNone/>
            </a:pPr>
            <a:r>
              <a:rPr lang="en-US" sz="1200" b="0" dirty="0" smtClean="0">
                <a:solidFill>
                  <a:schemeClr val="tx2"/>
                </a:solidFill>
                <a:latin typeface="+mn-lt"/>
              </a:rPr>
              <a:t>Q9: For how long have you been supporting (top charity)?  [Average # of years cited]</a:t>
            </a:r>
          </a:p>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pPr>
              <a:defRPr/>
            </a:pPr>
            <a:fld id="{9F8BB776-9E47-4580-9563-DAF8BB3E4059}" type="slidenum">
              <a:rPr lang="en-US" smtClean="0"/>
              <a:pPr>
                <a:defRPr/>
              </a:pPr>
              <a:t>42</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r>
              <a:rPr lang="en-US" dirty="0" smtClean="0"/>
              <a:t>So you know this new world</a:t>
            </a:r>
            <a:r>
              <a:rPr lang="en-US" baseline="0" dirty="0" smtClean="0"/>
              <a:t> order but how do you keep up much less get ahead and maximize the infinite possibilities available to you? </a:t>
            </a:r>
            <a:r>
              <a:rPr lang="en-US" dirty="0" smtClean="0"/>
              <a:t>Organizations</a:t>
            </a:r>
            <a:r>
              <a:rPr lang="en-US" baseline="0" dirty="0" smtClean="0"/>
              <a:t> face a number of obstacles to developing a strategic approach to online fundraising and constituent relationship management. These are the obstacles that we typically encounter. Which of these obstacles are blocking your success? Can you think of any that I haven’t listed?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EA422F4-8D5D-412D-A30C-07EC5835090C}" type="slidenum">
              <a:rPr lang="en-US" smtClean="0"/>
              <a:pPr>
                <a:defRPr/>
              </a:pPr>
              <a:t>44</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a:lstStyle/>
          <a:p>
            <a:pPr marL="228600" indent="-228600">
              <a:buFontTx/>
              <a:buAutoNum type="arabicPeriod"/>
              <a:defRPr/>
            </a:pPr>
            <a:r>
              <a:rPr lang="en-US" dirty="0" smtClean="0"/>
              <a:t>The </a:t>
            </a:r>
            <a:r>
              <a:rPr lang="en-US" dirty="0" smtClean="0"/>
              <a:t>Get</a:t>
            </a:r>
            <a:r>
              <a:rPr lang="en-US" baseline="0" dirty="0" smtClean="0"/>
              <a:t> Your Board Onboard </a:t>
            </a:r>
            <a:r>
              <a:rPr lang="en-US" dirty="0" smtClean="0"/>
              <a:t>guide </a:t>
            </a:r>
            <a:r>
              <a:rPr lang="en-US" dirty="0" smtClean="0"/>
              <a:t>is a .PDF document intended for nonprofit leaders and staff to inform internal discussions and guide you in gathering and summarizing “state of the organization” metrics related to current online activities and results. It includes demographic and industry trends as well as key components of online initiatives and mini case studies.</a:t>
            </a:r>
          </a:p>
          <a:p>
            <a:pPr marL="228600" indent="-228600">
              <a:buFontTx/>
              <a:buAutoNum type="arabicPeriod"/>
              <a:defRPr/>
            </a:pPr>
            <a:r>
              <a:rPr lang="en-US" dirty="0" smtClean="0"/>
              <a:t>The </a:t>
            </a:r>
            <a:r>
              <a:rPr lang="en-US" b="0" dirty="0" smtClean="0"/>
              <a:t>Online Communications and Fundraising Proposal </a:t>
            </a:r>
            <a:r>
              <a:rPr lang="en-US" dirty="0" smtClean="0"/>
              <a:t>memo is a MS Word document intended for board members. You can cut/paste the information into your org stationery or simply email it to the </a:t>
            </a:r>
            <a:r>
              <a:rPr lang="en-US" dirty="0" smtClean="0"/>
              <a:t>board. </a:t>
            </a:r>
            <a:r>
              <a:rPr lang="en-US" dirty="0" smtClean="0"/>
              <a:t>But it’s also recommended you print copies to hand out at the board meeting in case not everyone has read their pre-meeting documents.</a:t>
            </a:r>
          </a:p>
          <a:p>
            <a:pPr marL="228600" indent="-228600">
              <a:buFontTx/>
              <a:buAutoNum type="arabicPeriod"/>
              <a:defRPr/>
            </a:pPr>
            <a:r>
              <a:rPr lang="en-US" dirty="0" smtClean="0"/>
              <a:t>The Strategic Fundraising Investment Proposal deck is a PowerPoint document intended for the ED or other nonprofit leader to present to board members. Again, you can put it into your own org-branded template and make any modifications you’d like</a:t>
            </a:r>
          </a:p>
        </p:txBody>
      </p:sp>
      <p:sp>
        <p:nvSpPr>
          <p:cNvPr id="37892" name="Slide Number Placeholder 3"/>
          <p:cNvSpPr>
            <a:spLocks noGrp="1"/>
          </p:cNvSpPr>
          <p:nvPr>
            <p:ph type="sldNum" sz="quarter" idx="5"/>
          </p:nvPr>
        </p:nvSpPr>
        <p:spPr bwMode="auto">
          <a:noFill/>
          <a:ln>
            <a:miter lim="800000"/>
            <a:headEnd/>
            <a:tailEnd/>
          </a:ln>
        </p:spPr>
        <p:txBody>
          <a:bodyPr/>
          <a:lstStyle/>
          <a:p>
            <a:fld id="{58A21D9C-E4FF-4E9A-9E00-4AD4DDC6B0BF}" type="slidenum">
              <a:rPr lang="en-US" smtClean="0">
                <a:latin typeface="Helvetica 45 Light"/>
                <a:ea typeface="ヒラギノ角ゴ ProN W3"/>
                <a:cs typeface="ヒラギノ角ゴ ProN W3"/>
                <a:sym typeface="Helvetica 45 Light"/>
              </a:rPr>
              <a:pPr/>
              <a:t>45</a:t>
            </a:fld>
            <a:endParaRPr lang="en-US" smtClean="0">
              <a:latin typeface="Helvetica 45 Light"/>
              <a:ea typeface="ヒラギノ角ゴ ProN W3"/>
              <a:cs typeface="ヒラギノ角ゴ ProN W3"/>
              <a:sym typeface="Helvetica 45 Light"/>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72F1FD-A336-4BE1-8C27-D608C0AEAC3D}" type="slidenum">
              <a:rPr lang="en-US"/>
              <a:pPr/>
              <a:t>46</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r>
              <a:rPr lang="en-US" dirty="0" smtClean="0"/>
              <a:t>You do NOT have to</a:t>
            </a:r>
          </a:p>
          <a:p>
            <a:pPr lvl="1"/>
            <a:r>
              <a:rPr lang="en-US" dirty="0" smtClean="0"/>
              <a:t>Conduct research, follow trends, build consensus, cobble together tools, struggle to learn tools, neglect strategy, neglect supporters, get burned-out!</a:t>
            </a:r>
          </a:p>
          <a:p>
            <a:pPr lvl="1">
              <a:buFontTx/>
              <a:buNone/>
            </a:pP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E7F254-AC5A-4DF7-943A-BBC3FB0D3D50}" type="slidenum">
              <a:rPr lang="en-US" smtClean="0"/>
              <a:pPr/>
              <a:t>47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organization started with us in 2006, with less than 300 email addresses on their file</a:t>
            </a:r>
            <a:endParaRPr lang="en-US" dirty="0" smtClean="0"/>
          </a:p>
          <a:p>
            <a:endParaRPr lang="en-US" dirty="0"/>
          </a:p>
        </p:txBody>
      </p:sp>
      <p:sp>
        <p:nvSpPr>
          <p:cNvPr id="4" name="Slide Number Placeholder 3"/>
          <p:cNvSpPr>
            <a:spLocks noGrp="1"/>
          </p:cNvSpPr>
          <p:nvPr>
            <p:ph type="sldNum" sz="quarter" idx="10"/>
          </p:nvPr>
        </p:nvSpPr>
        <p:spPr/>
        <p:txBody>
          <a:bodyPr/>
          <a:lstStyle/>
          <a:p>
            <a:fld id="{30E7F254-AC5A-4DF7-943A-BBC3FB0D3D50}"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B85C8A12-CC73-4498-8382-F0F639BE042B}" type="slidenum">
              <a:rPr lang="en-US" smtClean="0">
                <a:latin typeface="Arial" pitchFamily="34" charset="0"/>
                <a:cs typeface="Arial" pitchFamily="34" charset="0"/>
              </a:rPr>
              <a:pPr/>
              <a:t>6</a:t>
            </a:fld>
            <a:endParaRPr lang="en-US" smtClean="0">
              <a:latin typeface="Arial" pitchFamily="34" charset="0"/>
              <a:cs typeface="Arial"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dirty="0" smtClean="0">
                <a:latin typeface="Arial" pitchFamily="34" charset="0"/>
              </a:rPr>
              <a:t>In</a:t>
            </a:r>
            <a:r>
              <a:rPr lang="en-US" baseline="0" dirty="0" smtClean="0">
                <a:latin typeface="Arial" pitchFamily="34" charset="0"/>
              </a:rPr>
              <a:t> addition, OAFB raised over $200K online in their first nine months with Convio – already 685% growth over the previous year.</a:t>
            </a:r>
            <a:endParaRPr 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Organizations can expect</a:t>
            </a:r>
            <a:r>
              <a:rPr lang="en-US" sz="3200" dirty="0" smtClean="0"/>
              <a:t/>
            </a:r>
            <a:br>
              <a:rPr lang="en-US" sz="3200" dirty="0" smtClean="0"/>
            </a:br>
            <a:r>
              <a:rPr lang="en-US" sz="3200" dirty="0" smtClean="0"/>
              <a:t>$11 in online revenue</a:t>
            </a:r>
            <a:br>
              <a:rPr lang="en-US" sz="3200" dirty="0" smtClean="0"/>
            </a:br>
            <a:r>
              <a:rPr lang="en-US" dirty="0" smtClean="0"/>
              <a:t>for every email subscriber recruited</a:t>
            </a:r>
          </a:p>
          <a:p>
            <a:endParaRPr lang="en-US" dirty="0"/>
          </a:p>
        </p:txBody>
      </p:sp>
      <p:sp>
        <p:nvSpPr>
          <p:cNvPr id="4" name="Slide Number Placeholder 3"/>
          <p:cNvSpPr>
            <a:spLocks noGrp="1"/>
          </p:cNvSpPr>
          <p:nvPr>
            <p:ph type="sldNum" sz="quarter" idx="10"/>
          </p:nvPr>
        </p:nvSpPr>
        <p:spPr/>
        <p:txBody>
          <a:bodyPr/>
          <a:lstStyle/>
          <a:p>
            <a:fld id="{30E7F254-AC5A-4DF7-943A-BBC3FB0D3D50}"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Organizations can expect</a:t>
            </a:r>
            <a:r>
              <a:rPr lang="en-US" sz="3200" dirty="0" smtClean="0"/>
              <a:t/>
            </a:r>
            <a:br>
              <a:rPr lang="en-US" sz="3200" dirty="0" smtClean="0"/>
            </a:br>
            <a:r>
              <a:rPr lang="en-US" sz="3200" dirty="0" smtClean="0"/>
              <a:t>$11 in online revenue</a:t>
            </a:r>
            <a:br>
              <a:rPr lang="en-US" sz="3200" dirty="0" smtClean="0"/>
            </a:br>
            <a:r>
              <a:rPr lang="en-US" dirty="0" smtClean="0"/>
              <a:t>for every email subscriber recruited</a:t>
            </a:r>
          </a:p>
          <a:p>
            <a:endParaRPr lang="en-US" dirty="0"/>
          </a:p>
        </p:txBody>
      </p:sp>
      <p:sp>
        <p:nvSpPr>
          <p:cNvPr id="4" name="Slide Number Placeholder 3"/>
          <p:cNvSpPr>
            <a:spLocks noGrp="1"/>
          </p:cNvSpPr>
          <p:nvPr>
            <p:ph type="sldNum" sz="quarter" idx="10"/>
          </p:nvPr>
        </p:nvSpPr>
        <p:spPr/>
        <p:txBody>
          <a:bodyPr/>
          <a:lstStyle/>
          <a:p>
            <a:fld id="{30E7F254-AC5A-4DF7-943A-BBC3FB0D3D50}"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Organizations can expect</a:t>
            </a:r>
            <a:r>
              <a:rPr lang="en-US" sz="3200" dirty="0" smtClean="0"/>
              <a:t/>
            </a:r>
            <a:br>
              <a:rPr lang="en-US" sz="3200" dirty="0" smtClean="0"/>
            </a:br>
            <a:r>
              <a:rPr lang="en-US" sz="3200" dirty="0" smtClean="0"/>
              <a:t>$11 in online revenue</a:t>
            </a:r>
            <a:br>
              <a:rPr lang="en-US" sz="3200" dirty="0" smtClean="0"/>
            </a:br>
            <a:r>
              <a:rPr lang="en-US" dirty="0" smtClean="0"/>
              <a:t>for every email subscriber recruited</a:t>
            </a:r>
          </a:p>
          <a:p>
            <a:endParaRPr lang="en-US" dirty="0"/>
          </a:p>
        </p:txBody>
      </p:sp>
      <p:sp>
        <p:nvSpPr>
          <p:cNvPr id="4" name="Slide Number Placeholder 3"/>
          <p:cNvSpPr>
            <a:spLocks noGrp="1"/>
          </p:cNvSpPr>
          <p:nvPr>
            <p:ph type="sldNum" sz="quarter" idx="10"/>
          </p:nvPr>
        </p:nvSpPr>
        <p:spPr/>
        <p:txBody>
          <a:bodyPr/>
          <a:lstStyle/>
          <a:p>
            <a:fld id="{30E7F254-AC5A-4DF7-943A-BBC3FB0D3D50}"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F8BB776-9E47-4580-9563-DAF8BB3E4059}" type="slidenum">
              <a:rPr lang="en-US" smtClean="0"/>
              <a:pPr>
                <a:defRPr/>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1 corporate title slide">
    <p:spTree>
      <p:nvGrpSpPr>
        <p:cNvPr id="1" name=""/>
        <p:cNvGrpSpPr/>
        <p:nvPr/>
      </p:nvGrpSpPr>
      <p:grpSpPr>
        <a:xfrm>
          <a:off x="0" y="0"/>
          <a:ext cx="0" cy="0"/>
          <a:chOff x="0" y="0"/>
          <a:chExt cx="0" cy="0"/>
        </a:xfrm>
      </p:grpSpPr>
      <p:sp>
        <p:nvSpPr>
          <p:cNvPr id="15" name="Rectangle 14"/>
          <p:cNvSpPr/>
          <p:nvPr/>
        </p:nvSpPr>
        <p:spPr bwMode="auto">
          <a:xfrm>
            <a:off x="223284" y="5858540"/>
            <a:ext cx="8452883" cy="393404"/>
          </a:xfrm>
          <a:prstGeom prst="rect">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pic>
        <p:nvPicPr>
          <p:cNvPr id="14" name="Picture 13" descr="Convio_Background_Image_sm.png"/>
          <p:cNvPicPr>
            <a:picLocks noChangeAspect="1"/>
          </p:cNvPicPr>
          <p:nvPr/>
        </p:nvPicPr>
        <p:blipFill>
          <a:blip r:embed="rId2" cstate="print"/>
          <a:srcRect t="28274"/>
          <a:stretch>
            <a:fillRect/>
          </a:stretch>
        </p:blipFill>
        <p:spPr>
          <a:xfrm>
            <a:off x="74402" y="-10633"/>
            <a:ext cx="8984534" cy="3691994"/>
          </a:xfrm>
          <a:prstGeom prst="rect">
            <a:avLst/>
          </a:prstGeom>
          <a:ln>
            <a:noFill/>
          </a:ln>
          <a:effectLst>
            <a:softEdge rad="112500"/>
          </a:effectLst>
        </p:spPr>
      </p:pic>
      <p:pic>
        <p:nvPicPr>
          <p:cNvPr id="21" name="Picture 20" descr="gradient.png"/>
          <p:cNvPicPr>
            <a:picLocks noChangeAspect="1"/>
          </p:cNvPicPr>
          <p:nvPr/>
        </p:nvPicPr>
        <p:blipFill>
          <a:blip r:embed="rId3" cstate="print"/>
          <a:srcRect l="1626"/>
          <a:stretch>
            <a:fillRect/>
          </a:stretch>
        </p:blipFill>
        <p:spPr>
          <a:xfrm>
            <a:off x="1" y="3019647"/>
            <a:ext cx="9144000" cy="1740309"/>
          </a:xfrm>
          <a:prstGeom prst="rect">
            <a:avLst/>
          </a:prstGeom>
        </p:spPr>
      </p:pic>
      <p:sp>
        <p:nvSpPr>
          <p:cNvPr id="2" name="Title 1"/>
          <p:cNvSpPr>
            <a:spLocks noGrp="1"/>
          </p:cNvSpPr>
          <p:nvPr>
            <p:ph type="ctrTitle"/>
          </p:nvPr>
        </p:nvSpPr>
        <p:spPr>
          <a:xfrm>
            <a:off x="685800" y="4792630"/>
            <a:ext cx="7772400" cy="685800"/>
          </a:xfrm>
        </p:spPr>
        <p:txBody>
          <a:bodyPr/>
          <a:lstStyle>
            <a:lvl1pPr algn="ctr">
              <a:defRPr>
                <a:solidFill>
                  <a:schemeClr val="accent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5592730"/>
            <a:ext cx="7772400" cy="342900"/>
          </a:xfrm>
        </p:spPr>
        <p:txBody>
          <a:bodyPr/>
          <a:lstStyle>
            <a:lvl1pPr algn="ctr">
              <a:buNone/>
              <a:defRPr sz="1800">
                <a:solidFill>
                  <a:srgbClr val="5F5F5F"/>
                </a:solidFill>
              </a:defRPr>
            </a:lvl1pPr>
          </a:lstStyle>
          <a:p>
            <a:pPr lvl="0"/>
            <a:r>
              <a:rPr lang="en-US" smtClean="0"/>
              <a:t>Click to edit Master text styles</a:t>
            </a:r>
          </a:p>
        </p:txBody>
      </p:sp>
      <p:pic>
        <p:nvPicPr>
          <p:cNvPr id="9" name="Picture 8" descr="brownHairLady_sm.png"/>
          <p:cNvPicPr>
            <a:picLocks noChangeAspect="1"/>
          </p:cNvPicPr>
          <p:nvPr/>
        </p:nvPicPr>
        <p:blipFill>
          <a:blip r:embed="rId4" cstate="print"/>
          <a:srcRect l="7479"/>
          <a:stretch>
            <a:fillRect/>
          </a:stretch>
        </p:blipFill>
        <p:spPr>
          <a:xfrm>
            <a:off x="0" y="659219"/>
            <a:ext cx="4179053" cy="4095307"/>
          </a:xfrm>
          <a:prstGeom prst="rect">
            <a:avLst/>
          </a:prstGeom>
        </p:spPr>
      </p:pic>
      <p:cxnSp>
        <p:nvCxnSpPr>
          <p:cNvPr id="13" name="Straight Connector 12"/>
          <p:cNvCxnSpPr/>
          <p:nvPr/>
        </p:nvCxnSpPr>
        <p:spPr bwMode="auto">
          <a:xfrm>
            <a:off x="0" y="4774023"/>
            <a:ext cx="9144000" cy="1588"/>
          </a:xfrm>
          <a:prstGeom prst="line">
            <a:avLst/>
          </a:prstGeom>
          <a:solidFill>
            <a:srgbClr val="FFAF03"/>
          </a:solidFill>
          <a:ln w="38100" cap="flat" cmpd="sng" algn="ctr">
            <a:solidFill>
              <a:schemeClr val="accent5"/>
            </a:solidFill>
            <a:prstDash val="solid"/>
            <a:round/>
            <a:headEnd type="none" w="med" len="med"/>
            <a:tailEnd type="none" w="med" len="med"/>
          </a:ln>
          <a:effectLst/>
        </p:spPr>
      </p:cxnSp>
      <p:pic>
        <p:nvPicPr>
          <p:cNvPr id="12" name="Picture 11" descr="Move_People_sm.png"/>
          <p:cNvPicPr>
            <a:picLocks noChangeAspect="1"/>
          </p:cNvPicPr>
          <p:nvPr/>
        </p:nvPicPr>
        <p:blipFill>
          <a:blip r:embed="rId5" cstate="print"/>
          <a:stretch>
            <a:fillRect/>
          </a:stretch>
        </p:blipFill>
        <p:spPr>
          <a:xfrm>
            <a:off x="4837820" y="3074147"/>
            <a:ext cx="3285455" cy="1631320"/>
          </a:xfrm>
          <a:prstGeom prst="rect">
            <a:avLst/>
          </a:prstGeom>
        </p:spPr>
      </p:pic>
      <p:sp>
        <p:nvSpPr>
          <p:cNvPr id="11" name="Rectangle 10"/>
          <p:cNvSpPr/>
          <p:nvPr/>
        </p:nvSpPr>
        <p:spPr bwMode="auto">
          <a:xfrm>
            <a:off x="489098" y="6283842"/>
            <a:ext cx="1605516" cy="308344"/>
          </a:xfrm>
          <a:prstGeom prst="rect">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sp>
        <p:nvSpPr>
          <p:cNvPr id="16" name="Rectangle 15"/>
          <p:cNvSpPr/>
          <p:nvPr userDrawn="1"/>
        </p:nvSpPr>
        <p:spPr bwMode="auto">
          <a:xfrm>
            <a:off x="223284" y="5858540"/>
            <a:ext cx="8452883" cy="393404"/>
          </a:xfrm>
          <a:prstGeom prst="rect">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pic>
        <p:nvPicPr>
          <p:cNvPr id="17" name="Picture 16" descr="Convio_Background_Image_sm.png"/>
          <p:cNvPicPr>
            <a:picLocks noChangeAspect="1"/>
          </p:cNvPicPr>
          <p:nvPr userDrawn="1"/>
        </p:nvPicPr>
        <p:blipFill>
          <a:blip r:embed="rId2" cstate="print"/>
          <a:srcRect t="28274"/>
          <a:stretch>
            <a:fillRect/>
          </a:stretch>
        </p:blipFill>
        <p:spPr>
          <a:xfrm>
            <a:off x="74402" y="-10633"/>
            <a:ext cx="8984534" cy="3691994"/>
          </a:xfrm>
          <a:prstGeom prst="rect">
            <a:avLst/>
          </a:prstGeom>
          <a:ln>
            <a:noFill/>
          </a:ln>
          <a:effectLst>
            <a:softEdge rad="112500"/>
          </a:effectLst>
        </p:spPr>
      </p:pic>
      <p:pic>
        <p:nvPicPr>
          <p:cNvPr id="18" name="Picture 17" descr="gradient.png"/>
          <p:cNvPicPr>
            <a:picLocks noChangeAspect="1"/>
          </p:cNvPicPr>
          <p:nvPr userDrawn="1"/>
        </p:nvPicPr>
        <p:blipFill>
          <a:blip r:embed="rId3" cstate="print"/>
          <a:srcRect l="1626"/>
          <a:stretch>
            <a:fillRect/>
          </a:stretch>
        </p:blipFill>
        <p:spPr>
          <a:xfrm>
            <a:off x="1" y="3019647"/>
            <a:ext cx="9144000" cy="1740309"/>
          </a:xfrm>
          <a:prstGeom prst="rect">
            <a:avLst/>
          </a:prstGeom>
        </p:spPr>
      </p:pic>
      <p:pic>
        <p:nvPicPr>
          <p:cNvPr id="19" name="Picture 18" descr="brownHairLady_sm.png"/>
          <p:cNvPicPr>
            <a:picLocks noChangeAspect="1"/>
          </p:cNvPicPr>
          <p:nvPr userDrawn="1"/>
        </p:nvPicPr>
        <p:blipFill>
          <a:blip r:embed="rId4" cstate="print"/>
          <a:srcRect l="7479"/>
          <a:stretch>
            <a:fillRect/>
          </a:stretch>
        </p:blipFill>
        <p:spPr>
          <a:xfrm>
            <a:off x="0" y="659219"/>
            <a:ext cx="4179053" cy="4095307"/>
          </a:xfrm>
          <a:prstGeom prst="rect">
            <a:avLst/>
          </a:prstGeom>
        </p:spPr>
      </p:pic>
      <p:cxnSp>
        <p:nvCxnSpPr>
          <p:cNvPr id="20" name="Straight Connector 19"/>
          <p:cNvCxnSpPr/>
          <p:nvPr userDrawn="1"/>
        </p:nvCxnSpPr>
        <p:spPr bwMode="auto">
          <a:xfrm>
            <a:off x="0" y="4774023"/>
            <a:ext cx="9144000" cy="1588"/>
          </a:xfrm>
          <a:prstGeom prst="line">
            <a:avLst/>
          </a:prstGeom>
          <a:solidFill>
            <a:srgbClr val="FFAF03"/>
          </a:solidFill>
          <a:ln w="38100" cap="flat" cmpd="sng" algn="ctr">
            <a:solidFill>
              <a:schemeClr val="accent5"/>
            </a:solidFill>
            <a:prstDash val="solid"/>
            <a:round/>
            <a:headEnd type="none" w="med" len="med"/>
            <a:tailEnd type="none" w="med" len="med"/>
          </a:ln>
          <a:effectLst/>
        </p:spPr>
      </p:cxnSp>
      <p:pic>
        <p:nvPicPr>
          <p:cNvPr id="22" name="Picture 21" descr="Move_People_sm.png"/>
          <p:cNvPicPr>
            <a:picLocks noChangeAspect="1"/>
          </p:cNvPicPr>
          <p:nvPr userDrawn="1"/>
        </p:nvPicPr>
        <p:blipFill>
          <a:blip r:embed="rId5" cstate="print"/>
          <a:stretch>
            <a:fillRect/>
          </a:stretch>
        </p:blipFill>
        <p:spPr>
          <a:xfrm>
            <a:off x="4837820" y="3074147"/>
            <a:ext cx="3285455" cy="1631320"/>
          </a:xfrm>
          <a:prstGeom prst="rect">
            <a:avLst/>
          </a:prstGeom>
        </p:spPr>
      </p:pic>
      <p:sp>
        <p:nvSpPr>
          <p:cNvPr id="23" name="Rectangle 22"/>
          <p:cNvSpPr/>
          <p:nvPr userDrawn="1"/>
        </p:nvSpPr>
        <p:spPr bwMode="auto">
          <a:xfrm>
            <a:off x="489098" y="6283842"/>
            <a:ext cx="1605516" cy="308344"/>
          </a:xfrm>
          <a:prstGeom prst="rect">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spTree>
  </p:cSld>
  <p:clrMapOvr>
    <a:masterClrMapping/>
  </p:clrMapOvr>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6b Mix of text and graphics">
    <p:spTree>
      <p:nvGrpSpPr>
        <p:cNvPr id="1" name=""/>
        <p:cNvGrpSpPr/>
        <p:nvPr/>
      </p:nvGrpSpPr>
      <p:grpSpPr>
        <a:xfrm>
          <a:off x="0" y="0"/>
          <a:ext cx="0" cy="0"/>
          <a:chOff x="0" y="0"/>
          <a:chExt cx="0" cy="0"/>
        </a:xfrm>
      </p:grpSpPr>
      <p:sp>
        <p:nvSpPr>
          <p:cNvPr id="8" name="Rectangle 7"/>
          <p:cNvSpPr/>
          <p:nvPr/>
        </p:nvSpPr>
        <p:spPr bwMode="auto">
          <a:xfrm>
            <a:off x="467832" y="1020726"/>
            <a:ext cx="8452883" cy="393404"/>
          </a:xfrm>
          <a:prstGeom prst="rect">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cxnSp>
        <p:nvCxnSpPr>
          <p:cNvPr id="5" name="Straight Connector 4"/>
          <p:cNvCxnSpPr/>
          <p:nvPr/>
        </p:nvCxnSpPr>
        <p:spPr bwMode="auto">
          <a:xfrm flipV="1">
            <a:off x="3881438" y="1352550"/>
            <a:ext cx="4908550" cy="9525"/>
          </a:xfrm>
          <a:prstGeom prst="line">
            <a:avLst/>
          </a:prstGeom>
          <a:solidFill>
            <a:srgbClr val="FFAF03"/>
          </a:solidFill>
          <a:ln w="3175" cap="flat" cmpd="sng" algn="ctr">
            <a:solidFill>
              <a:schemeClr val="bg1">
                <a:lumMod val="60000"/>
                <a:lumOff val="40000"/>
              </a:schemeClr>
            </a:solidFill>
            <a:prstDash val="solid"/>
            <a:round/>
            <a:headEnd type="none" w="med" len="med"/>
            <a:tailEnd type="none" w="med" len="med"/>
          </a:ln>
          <a:effectLst/>
        </p:spPr>
      </p:cxnSp>
      <p:sp>
        <p:nvSpPr>
          <p:cNvPr id="3" name="Content Placeholder 2"/>
          <p:cNvSpPr>
            <a:spLocks noGrp="1"/>
          </p:cNvSpPr>
          <p:nvPr>
            <p:ph idx="1"/>
          </p:nvPr>
        </p:nvSpPr>
        <p:spPr>
          <a:xfrm>
            <a:off x="3886200" y="1485900"/>
            <a:ext cx="4914900" cy="4343399"/>
          </a:xfrm>
        </p:spPr>
        <p:txBody>
          <a:bodyPr/>
          <a:lstStyle>
            <a:lvl2pPr>
              <a:spcAft>
                <a:spcPts val="300"/>
              </a:spcAft>
              <a:buClr>
                <a:schemeClr val="accent1"/>
              </a:buClr>
              <a:buSzPct val="100000"/>
              <a:buFont typeface="Arial" pitchFamily="34" charset="0"/>
              <a:buChar char="•"/>
              <a:defRPr>
                <a:solidFill>
                  <a:schemeClr val="bg1">
                    <a:lumMod val="75000"/>
                  </a:schemeClr>
                </a:solidFill>
              </a:defRPr>
            </a:lvl2pPr>
            <a:lvl3pPr>
              <a:spcAft>
                <a:spcPts val="300"/>
              </a:spcAft>
              <a:buClr>
                <a:schemeClr val="accent1"/>
              </a:buClr>
              <a:buSzPct val="100000"/>
              <a:buFont typeface="Arial" pitchFamily="34" charset="0"/>
              <a:buChar char="•"/>
              <a:defRPr>
                <a:solidFill>
                  <a:schemeClr val="bg1">
                    <a:lumMod val="75000"/>
                  </a:schemeClr>
                </a:solidFill>
              </a:defRPr>
            </a:lvl3pPr>
            <a:lvl4pPr>
              <a:spcAft>
                <a:spcPts val="300"/>
              </a:spcAft>
              <a:buClr>
                <a:schemeClr val="accent1"/>
              </a:buClr>
              <a:buSzPct val="100000"/>
              <a:buFont typeface="Arial" pitchFamily="34" charset="0"/>
              <a:buChar char="•"/>
              <a:defRPr>
                <a:solidFill>
                  <a:schemeClr val="bg1">
                    <a:lumMod val="75000"/>
                  </a:schemeClr>
                </a:solidFill>
              </a:defRPr>
            </a:lvl4pPr>
            <a:lvl5pPr>
              <a:spcAft>
                <a:spcPts val="300"/>
              </a:spcAft>
              <a:buClr>
                <a:schemeClr val="accent1"/>
              </a:buClr>
              <a:buSzPct val="100000"/>
              <a:buFont typeface="Arial" pitchFamily="34" charset="0"/>
              <a:buChar char="•"/>
              <a:defRPr>
                <a:solidFill>
                  <a:schemeClr val="bg1">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0"/>
          <p:cNvSpPr>
            <a:spLocks noGrp="1"/>
          </p:cNvSpPr>
          <p:nvPr>
            <p:ph type="title"/>
          </p:nvPr>
        </p:nvSpPr>
        <p:spPr>
          <a:xfrm>
            <a:off x="3886200" y="228600"/>
            <a:ext cx="4914900" cy="1020084"/>
          </a:xfrm>
        </p:spPr>
        <p:txBody>
          <a:bodyPr/>
          <a:lstStyle/>
          <a:p>
            <a:r>
              <a:rPr lang="en-US" smtClean="0"/>
              <a:t>Click to edit Master title style</a:t>
            </a:r>
            <a:endParaRPr lang="en-US" dirty="0"/>
          </a:p>
        </p:txBody>
      </p:sp>
      <p:sp>
        <p:nvSpPr>
          <p:cNvPr id="7" name="Picture Placeholder 6"/>
          <p:cNvSpPr>
            <a:spLocks noGrp="1"/>
          </p:cNvSpPr>
          <p:nvPr>
            <p:ph type="pic" sz="quarter" idx="13"/>
          </p:nvPr>
        </p:nvSpPr>
        <p:spPr>
          <a:xfrm>
            <a:off x="342900" y="342900"/>
            <a:ext cx="3086100" cy="5486400"/>
          </a:xfrm>
          <a:prstGeom prst="roundRect">
            <a:avLst>
              <a:gd name="adj" fmla="val 1284"/>
            </a:avLst>
          </a:prstGeom>
          <a:noFill/>
          <a:ln>
            <a:noFill/>
          </a:ln>
        </p:spPr>
        <p:style>
          <a:lnRef idx="2">
            <a:schemeClr val="accent3">
              <a:shade val="50000"/>
            </a:schemeClr>
          </a:lnRef>
          <a:fillRef idx="1">
            <a:schemeClr val="accent3"/>
          </a:fillRef>
          <a:effectRef idx="0">
            <a:schemeClr val="accent3"/>
          </a:effectRef>
          <a:fontRef idx="none"/>
        </p:style>
        <p:txBody>
          <a:bodyPr/>
          <a:lstStyle>
            <a:lvl1pPr algn="ctr">
              <a:defRPr/>
            </a:lvl1pPr>
          </a:lstStyle>
          <a:p>
            <a:pPr lvl="0"/>
            <a:r>
              <a:rPr lang="en-US" noProof="0" smtClean="0">
                <a:sym typeface="Helvetica 45 Light" pitchFamily="-65" charset="0"/>
              </a:rPr>
              <a:t>Click icon to add picture</a:t>
            </a:r>
            <a:endParaRPr lang="en-US" noProof="0">
              <a:sym typeface="Helvetica 45 Light" pitchFamily="-65" charset="0"/>
            </a:endParaRPr>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6c Mix of text and graphics">
    <p:spTree>
      <p:nvGrpSpPr>
        <p:cNvPr id="1" name=""/>
        <p:cNvGrpSpPr/>
        <p:nvPr/>
      </p:nvGrpSpPr>
      <p:grpSpPr>
        <a:xfrm>
          <a:off x="0" y="0"/>
          <a:ext cx="0" cy="0"/>
          <a:chOff x="0" y="0"/>
          <a:chExt cx="0" cy="0"/>
        </a:xfrm>
      </p:grpSpPr>
      <p:sp>
        <p:nvSpPr>
          <p:cNvPr id="9" name="Rectangle 8"/>
          <p:cNvSpPr/>
          <p:nvPr/>
        </p:nvSpPr>
        <p:spPr bwMode="auto">
          <a:xfrm>
            <a:off x="297718" y="1031358"/>
            <a:ext cx="8452883" cy="393404"/>
          </a:xfrm>
          <a:prstGeom prst="rect">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sp>
        <p:nvSpPr>
          <p:cNvPr id="11" name="Title 10"/>
          <p:cNvSpPr>
            <a:spLocks noGrp="1"/>
          </p:cNvSpPr>
          <p:nvPr>
            <p:ph type="title"/>
          </p:nvPr>
        </p:nvSpPr>
        <p:spPr>
          <a:xfrm>
            <a:off x="571500" y="2514600"/>
            <a:ext cx="8001000" cy="862519"/>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71500" y="3429000"/>
            <a:ext cx="8001000" cy="2400300"/>
          </a:xfrm>
        </p:spPr>
        <p:txBody>
          <a:bodyPr/>
          <a:lstStyle>
            <a:lvl2pPr>
              <a:spcAft>
                <a:spcPts val="300"/>
              </a:spcAft>
              <a:buClr>
                <a:schemeClr val="accent1"/>
              </a:buClr>
              <a:buSzPct val="100000"/>
              <a:buFont typeface="Arial" pitchFamily="34" charset="0"/>
              <a:buChar char="•"/>
              <a:defRPr>
                <a:solidFill>
                  <a:schemeClr val="bg1">
                    <a:lumMod val="75000"/>
                  </a:schemeClr>
                </a:solidFill>
              </a:defRPr>
            </a:lvl2pPr>
            <a:lvl3pPr>
              <a:spcAft>
                <a:spcPts val="300"/>
              </a:spcAft>
              <a:buClr>
                <a:schemeClr val="accent1"/>
              </a:buClr>
              <a:buSzPct val="100000"/>
              <a:buFont typeface="Arial" pitchFamily="34" charset="0"/>
              <a:buChar char="•"/>
              <a:defRPr>
                <a:solidFill>
                  <a:schemeClr val="bg1">
                    <a:lumMod val="75000"/>
                  </a:schemeClr>
                </a:solidFill>
              </a:defRPr>
            </a:lvl3pPr>
            <a:lvl4pPr>
              <a:spcAft>
                <a:spcPts val="300"/>
              </a:spcAft>
              <a:buClr>
                <a:schemeClr val="accent1"/>
              </a:buClr>
              <a:buSzPct val="100000"/>
              <a:buFont typeface="Arial" pitchFamily="34" charset="0"/>
              <a:buChar char="•"/>
              <a:defRPr>
                <a:solidFill>
                  <a:schemeClr val="bg1">
                    <a:lumMod val="75000"/>
                  </a:schemeClr>
                </a:solidFill>
              </a:defRPr>
            </a:lvl4pPr>
            <a:lvl5pPr>
              <a:spcAft>
                <a:spcPts val="300"/>
              </a:spcAft>
              <a:buClr>
                <a:schemeClr val="accent1"/>
              </a:buClr>
              <a:buSzPct val="100000"/>
              <a:buFont typeface="Arial" pitchFamily="34" charset="0"/>
              <a:buChar char="•"/>
              <a:defRPr>
                <a:solidFill>
                  <a:schemeClr val="bg1">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342900" y="342900"/>
            <a:ext cx="2743200" cy="2171700"/>
          </a:xfrm>
          <a:prstGeom prst="roundRect">
            <a:avLst>
              <a:gd name="adj" fmla="val 2843"/>
            </a:avLst>
          </a:prstGeom>
          <a:noFill/>
          <a:ln>
            <a:noFill/>
          </a:ln>
        </p:spPr>
        <p:style>
          <a:lnRef idx="2">
            <a:schemeClr val="accent3">
              <a:shade val="50000"/>
            </a:schemeClr>
          </a:lnRef>
          <a:fillRef idx="1">
            <a:schemeClr val="accent3"/>
          </a:fillRef>
          <a:effectRef idx="0">
            <a:schemeClr val="accent3"/>
          </a:effectRef>
          <a:fontRef idx="none"/>
        </p:style>
        <p:txBody>
          <a:bodyPr/>
          <a:lstStyle>
            <a:lvl1pPr algn="ctr">
              <a:defRPr/>
            </a:lvl1pPr>
          </a:lstStyle>
          <a:p>
            <a:pPr lvl="0"/>
            <a:r>
              <a:rPr lang="en-US" noProof="0" smtClean="0">
                <a:sym typeface="Helvetica 45 Light" pitchFamily="-65" charset="0"/>
              </a:rPr>
              <a:t>Click icon to add picture</a:t>
            </a:r>
            <a:endParaRPr lang="en-US" noProof="0">
              <a:sym typeface="Helvetica 45 Light" pitchFamily="-65" charset="0"/>
            </a:endParaRPr>
          </a:p>
        </p:txBody>
      </p:sp>
      <p:sp>
        <p:nvSpPr>
          <p:cNvPr id="5" name="Picture Placeholder 6"/>
          <p:cNvSpPr>
            <a:spLocks noGrp="1"/>
          </p:cNvSpPr>
          <p:nvPr>
            <p:ph type="pic" sz="quarter" idx="14"/>
          </p:nvPr>
        </p:nvSpPr>
        <p:spPr>
          <a:xfrm>
            <a:off x="3200400" y="342900"/>
            <a:ext cx="2743200" cy="2171700"/>
          </a:xfrm>
          <a:prstGeom prst="roundRect">
            <a:avLst>
              <a:gd name="adj" fmla="val 2843"/>
            </a:avLst>
          </a:prstGeom>
          <a:noFill/>
          <a:ln>
            <a:noFill/>
          </a:ln>
        </p:spPr>
        <p:style>
          <a:lnRef idx="2">
            <a:schemeClr val="accent3">
              <a:shade val="50000"/>
            </a:schemeClr>
          </a:lnRef>
          <a:fillRef idx="1">
            <a:schemeClr val="accent3"/>
          </a:fillRef>
          <a:effectRef idx="0">
            <a:schemeClr val="accent3"/>
          </a:effectRef>
          <a:fontRef idx="none"/>
        </p:style>
        <p:txBody>
          <a:bodyPr/>
          <a:lstStyle>
            <a:lvl1pPr algn="ctr">
              <a:defRPr/>
            </a:lvl1pPr>
          </a:lstStyle>
          <a:p>
            <a:pPr lvl="0"/>
            <a:r>
              <a:rPr lang="en-US" noProof="0" smtClean="0">
                <a:sym typeface="Helvetica 45 Light" pitchFamily="-65" charset="0"/>
              </a:rPr>
              <a:t>Click icon to add picture</a:t>
            </a:r>
            <a:endParaRPr lang="en-US" noProof="0">
              <a:sym typeface="Helvetica 45 Light" pitchFamily="-65" charset="0"/>
            </a:endParaRPr>
          </a:p>
        </p:txBody>
      </p:sp>
      <p:sp>
        <p:nvSpPr>
          <p:cNvPr id="6" name="Picture Placeholder 6"/>
          <p:cNvSpPr>
            <a:spLocks noGrp="1"/>
          </p:cNvSpPr>
          <p:nvPr>
            <p:ph type="pic" sz="quarter" idx="15"/>
          </p:nvPr>
        </p:nvSpPr>
        <p:spPr>
          <a:xfrm>
            <a:off x="6057900" y="342900"/>
            <a:ext cx="2743200" cy="2171700"/>
          </a:xfrm>
          <a:prstGeom prst="roundRect">
            <a:avLst>
              <a:gd name="adj" fmla="val 2843"/>
            </a:avLst>
          </a:prstGeom>
          <a:noFill/>
          <a:ln>
            <a:noFill/>
          </a:ln>
        </p:spPr>
        <p:style>
          <a:lnRef idx="2">
            <a:schemeClr val="accent3">
              <a:shade val="50000"/>
            </a:schemeClr>
          </a:lnRef>
          <a:fillRef idx="1">
            <a:schemeClr val="accent3"/>
          </a:fillRef>
          <a:effectRef idx="0">
            <a:schemeClr val="accent3"/>
          </a:effectRef>
          <a:fontRef idx="none"/>
        </p:style>
        <p:txBody>
          <a:bodyPr/>
          <a:lstStyle>
            <a:lvl1pPr algn="ctr">
              <a:defRPr/>
            </a:lvl1pPr>
          </a:lstStyle>
          <a:p>
            <a:pPr lvl="0"/>
            <a:r>
              <a:rPr lang="en-US" noProof="0" smtClean="0">
                <a:sym typeface="Helvetica 45 Light" pitchFamily="-65" charset="0"/>
              </a:rPr>
              <a:t>Click icon to add picture</a:t>
            </a:r>
            <a:endParaRPr lang="en-US" noProof="0">
              <a:sym typeface="Helvetica 45 Light" pitchFamily="-65" charset="0"/>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6d Mix of text and graphic">
    <p:spTree>
      <p:nvGrpSpPr>
        <p:cNvPr id="1" name=""/>
        <p:cNvGrpSpPr/>
        <p:nvPr/>
      </p:nvGrpSpPr>
      <p:grpSpPr>
        <a:xfrm>
          <a:off x="0" y="0"/>
          <a:ext cx="0" cy="0"/>
          <a:chOff x="0" y="0"/>
          <a:chExt cx="0" cy="0"/>
        </a:xfrm>
      </p:grpSpPr>
      <p:sp>
        <p:nvSpPr>
          <p:cNvPr id="14" name="Rectangle 13"/>
          <p:cNvSpPr/>
          <p:nvPr/>
        </p:nvSpPr>
        <p:spPr bwMode="auto">
          <a:xfrm>
            <a:off x="223284" y="1084521"/>
            <a:ext cx="8452883" cy="393404"/>
          </a:xfrm>
          <a:prstGeom prst="rect">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sp>
        <p:nvSpPr>
          <p:cNvPr id="10" name="Rounded Rectangle 9"/>
          <p:cNvSpPr/>
          <p:nvPr/>
        </p:nvSpPr>
        <p:spPr bwMode="auto">
          <a:xfrm>
            <a:off x="4686300" y="3086100"/>
            <a:ext cx="4114800" cy="2743200"/>
          </a:xfrm>
          <a:prstGeom prst="roundRect">
            <a:avLst>
              <a:gd name="adj" fmla="val 3413"/>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n w="12700" cap="flat" cmpd="sng" algn="ctr">
            <a:noFill/>
            <a:prstDash val="solid"/>
            <a:round/>
            <a:headEnd type="none" w="med" len="med"/>
            <a:tailEnd type="none" w="med" len="med"/>
          </a:ln>
          <a:effectLst/>
        </p:spPr>
        <p:txBody>
          <a:bodyPr/>
          <a:lstStyle/>
          <a:p>
            <a:pPr algn="ctr">
              <a:defRPr/>
            </a:pPr>
            <a:endParaRPr lang="en-US" sz="4800"/>
          </a:p>
        </p:txBody>
      </p:sp>
      <p:cxnSp>
        <p:nvCxnSpPr>
          <p:cNvPr id="12" name="Straight Connector 11"/>
          <p:cNvCxnSpPr/>
          <p:nvPr/>
        </p:nvCxnSpPr>
        <p:spPr bwMode="auto">
          <a:xfrm flipV="1">
            <a:off x="4902200" y="4886325"/>
            <a:ext cx="3660775" cy="1588"/>
          </a:xfrm>
          <a:prstGeom prst="line">
            <a:avLst/>
          </a:prstGeom>
          <a:solidFill>
            <a:srgbClr val="FFAF03"/>
          </a:solidFill>
          <a:ln w="3175" cap="flat" cmpd="sng" algn="ctr">
            <a:solidFill>
              <a:schemeClr val="bg1">
                <a:lumMod val="60000"/>
                <a:lumOff val="40000"/>
              </a:schemeClr>
            </a:solidFill>
            <a:prstDash val="solid"/>
            <a:round/>
            <a:headEnd type="none" w="med" len="med"/>
            <a:tailEnd type="none" w="med" len="med"/>
          </a:ln>
          <a:effectLst/>
        </p:spPr>
      </p:cxnSp>
      <p:sp>
        <p:nvSpPr>
          <p:cNvPr id="3" name="Content Placeholder 2"/>
          <p:cNvSpPr>
            <a:spLocks noGrp="1"/>
          </p:cNvSpPr>
          <p:nvPr>
            <p:ph idx="1"/>
          </p:nvPr>
        </p:nvSpPr>
        <p:spPr>
          <a:xfrm>
            <a:off x="4914900" y="5029200"/>
            <a:ext cx="3657600" cy="787038"/>
          </a:xfrm>
        </p:spPr>
        <p:txBody>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200">
                <a:solidFill>
                  <a:schemeClr val="bg1"/>
                </a:solidFill>
              </a:defRPr>
            </a:lvl4pPr>
            <a:lvl5pPr>
              <a:defRPr sz="1100">
                <a:solidFill>
                  <a:schemeClr val="bg1"/>
                </a:solidFill>
              </a:defRPr>
            </a:lvl5pPr>
          </a:lstStyle>
          <a:p>
            <a:pPr lvl="0"/>
            <a:r>
              <a:rPr lang="en-US" smtClean="0"/>
              <a:t>Click to edit Master text styles</a:t>
            </a:r>
          </a:p>
        </p:txBody>
      </p:sp>
      <p:sp>
        <p:nvSpPr>
          <p:cNvPr id="11" name="Title 10"/>
          <p:cNvSpPr>
            <a:spLocks noGrp="1"/>
          </p:cNvSpPr>
          <p:nvPr>
            <p:ph type="title"/>
          </p:nvPr>
        </p:nvSpPr>
        <p:spPr>
          <a:xfrm>
            <a:off x="4914900" y="3086101"/>
            <a:ext cx="3657600" cy="1688692"/>
          </a:xfrm>
        </p:spPr>
        <p:txBody>
          <a:bodyPr/>
          <a:lstStyle>
            <a:lvl1pPr>
              <a:defRPr sz="1800">
                <a:solidFill>
                  <a:schemeClr val="accent1"/>
                </a:solidFill>
              </a:defRPr>
            </a:lvl1pPr>
          </a:lstStyle>
          <a:p>
            <a:r>
              <a:rPr lang="en-US" smtClean="0"/>
              <a:t>Click to edit Master title style</a:t>
            </a:r>
            <a:endParaRPr lang="en-US" dirty="0"/>
          </a:p>
        </p:txBody>
      </p:sp>
      <p:sp>
        <p:nvSpPr>
          <p:cNvPr id="7" name="Picture Placeholder 6"/>
          <p:cNvSpPr>
            <a:spLocks noGrp="1"/>
          </p:cNvSpPr>
          <p:nvPr>
            <p:ph type="pic" sz="quarter" idx="13"/>
          </p:nvPr>
        </p:nvSpPr>
        <p:spPr>
          <a:xfrm>
            <a:off x="2514600" y="342900"/>
            <a:ext cx="6286500" cy="2628900"/>
          </a:xfrm>
          <a:prstGeom prst="roundRect">
            <a:avLst>
              <a:gd name="adj" fmla="val 3204"/>
            </a:avLst>
          </a:prstGeom>
          <a:noFill/>
          <a:ln>
            <a:noFill/>
          </a:ln>
        </p:spPr>
        <p:style>
          <a:lnRef idx="2">
            <a:schemeClr val="accent3">
              <a:shade val="50000"/>
            </a:schemeClr>
          </a:lnRef>
          <a:fillRef idx="1">
            <a:schemeClr val="accent3"/>
          </a:fillRef>
          <a:effectRef idx="0">
            <a:schemeClr val="accent3"/>
          </a:effectRef>
          <a:fontRef idx="none"/>
        </p:style>
        <p:txBody>
          <a:bodyPr/>
          <a:lstStyle>
            <a:lvl1pPr algn="ctr">
              <a:defRPr/>
            </a:lvl1pPr>
          </a:lstStyle>
          <a:p>
            <a:pPr lvl="0"/>
            <a:r>
              <a:rPr lang="en-US" noProof="0" smtClean="0">
                <a:sym typeface="Helvetica 45 Light" pitchFamily="-65" charset="0"/>
              </a:rPr>
              <a:t>Click icon to add picture</a:t>
            </a:r>
            <a:endParaRPr lang="en-US" noProof="0">
              <a:sym typeface="Helvetica 45 Light" pitchFamily="-65" charset="0"/>
            </a:endParaRPr>
          </a:p>
        </p:txBody>
      </p:sp>
      <p:sp>
        <p:nvSpPr>
          <p:cNvPr id="6" name="Picture Placeholder 6"/>
          <p:cNvSpPr>
            <a:spLocks noGrp="1"/>
          </p:cNvSpPr>
          <p:nvPr>
            <p:ph type="pic" sz="quarter" idx="14"/>
          </p:nvPr>
        </p:nvSpPr>
        <p:spPr>
          <a:xfrm>
            <a:off x="342900" y="342900"/>
            <a:ext cx="2057400" cy="2628900"/>
          </a:xfrm>
          <a:prstGeom prst="roundRect">
            <a:avLst>
              <a:gd name="adj" fmla="val 3204"/>
            </a:avLst>
          </a:prstGeom>
          <a:noFill/>
          <a:ln>
            <a:noFill/>
          </a:ln>
        </p:spPr>
        <p:style>
          <a:lnRef idx="2">
            <a:schemeClr val="accent3">
              <a:shade val="50000"/>
            </a:schemeClr>
          </a:lnRef>
          <a:fillRef idx="1">
            <a:schemeClr val="accent3"/>
          </a:fillRef>
          <a:effectRef idx="0">
            <a:schemeClr val="accent3"/>
          </a:effectRef>
          <a:fontRef idx="none"/>
        </p:style>
        <p:txBody>
          <a:bodyPr/>
          <a:lstStyle>
            <a:lvl1pPr algn="ctr">
              <a:defRPr/>
            </a:lvl1pPr>
          </a:lstStyle>
          <a:p>
            <a:pPr lvl="0"/>
            <a:r>
              <a:rPr lang="en-US" noProof="0" smtClean="0">
                <a:sym typeface="Helvetica 45 Light" pitchFamily="-65" charset="0"/>
              </a:rPr>
              <a:t>Click icon to add picture</a:t>
            </a:r>
            <a:endParaRPr lang="en-US" noProof="0">
              <a:sym typeface="Helvetica 45 Light" pitchFamily="-65" charset="0"/>
            </a:endParaRPr>
          </a:p>
        </p:txBody>
      </p:sp>
      <p:sp>
        <p:nvSpPr>
          <p:cNvPr id="8" name="Picture Placeholder 6"/>
          <p:cNvSpPr>
            <a:spLocks noGrp="1"/>
          </p:cNvSpPr>
          <p:nvPr>
            <p:ph type="pic" sz="quarter" idx="15"/>
          </p:nvPr>
        </p:nvSpPr>
        <p:spPr>
          <a:xfrm>
            <a:off x="2514600" y="3086100"/>
            <a:ext cx="2057400" cy="2743200"/>
          </a:xfrm>
          <a:prstGeom prst="roundRect">
            <a:avLst>
              <a:gd name="adj" fmla="val 3204"/>
            </a:avLst>
          </a:prstGeom>
          <a:noFill/>
          <a:ln>
            <a:noFill/>
          </a:ln>
        </p:spPr>
        <p:style>
          <a:lnRef idx="2">
            <a:schemeClr val="accent3">
              <a:shade val="50000"/>
            </a:schemeClr>
          </a:lnRef>
          <a:fillRef idx="1">
            <a:schemeClr val="accent3"/>
          </a:fillRef>
          <a:effectRef idx="0">
            <a:schemeClr val="accent3"/>
          </a:effectRef>
          <a:fontRef idx="none"/>
        </p:style>
        <p:txBody>
          <a:bodyPr/>
          <a:lstStyle>
            <a:lvl1pPr algn="ctr">
              <a:defRPr/>
            </a:lvl1pPr>
          </a:lstStyle>
          <a:p>
            <a:pPr lvl="0"/>
            <a:r>
              <a:rPr lang="en-US" noProof="0" smtClean="0">
                <a:sym typeface="Helvetica 45 Light" pitchFamily="-65" charset="0"/>
              </a:rPr>
              <a:t>Click icon to add picture</a:t>
            </a:r>
            <a:endParaRPr lang="en-US" noProof="0" dirty="0">
              <a:sym typeface="Helvetica 45 Light" pitchFamily="-65" charset="0"/>
            </a:endParaRPr>
          </a:p>
        </p:txBody>
      </p:sp>
      <p:sp>
        <p:nvSpPr>
          <p:cNvPr id="9" name="Picture Placeholder 6"/>
          <p:cNvSpPr>
            <a:spLocks noGrp="1"/>
          </p:cNvSpPr>
          <p:nvPr>
            <p:ph type="pic" sz="quarter" idx="16"/>
          </p:nvPr>
        </p:nvSpPr>
        <p:spPr>
          <a:xfrm>
            <a:off x="342900" y="3086100"/>
            <a:ext cx="2057400" cy="2743200"/>
          </a:xfrm>
          <a:prstGeom prst="roundRect">
            <a:avLst>
              <a:gd name="adj" fmla="val 3204"/>
            </a:avLst>
          </a:prstGeom>
          <a:noFill/>
          <a:ln>
            <a:noFill/>
          </a:ln>
        </p:spPr>
        <p:style>
          <a:lnRef idx="2">
            <a:schemeClr val="accent3">
              <a:shade val="50000"/>
            </a:schemeClr>
          </a:lnRef>
          <a:fillRef idx="1">
            <a:schemeClr val="accent3"/>
          </a:fillRef>
          <a:effectRef idx="0">
            <a:schemeClr val="accent3"/>
          </a:effectRef>
          <a:fontRef idx="none"/>
        </p:style>
        <p:txBody>
          <a:bodyPr/>
          <a:lstStyle>
            <a:lvl1pPr algn="ctr">
              <a:defRPr/>
            </a:lvl1pPr>
          </a:lstStyle>
          <a:p>
            <a:pPr lvl="0"/>
            <a:r>
              <a:rPr lang="en-US" noProof="0" smtClean="0">
                <a:sym typeface="Helvetica 45 Light" pitchFamily="-65" charset="0"/>
              </a:rPr>
              <a:t>Click icon to add picture</a:t>
            </a:r>
            <a:endParaRPr lang="en-US" noProof="0" dirty="0">
              <a:sym typeface="Helvetica 45 Light" pitchFamily="-65" charset="0"/>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Title and Bullets­­_One  Image">
    <p:spTree>
      <p:nvGrpSpPr>
        <p:cNvPr id="1" name=""/>
        <p:cNvGrpSpPr/>
        <p:nvPr/>
      </p:nvGrpSpPr>
      <p:grpSpPr>
        <a:xfrm>
          <a:off x="0" y="0"/>
          <a:ext cx="0" cy="0"/>
          <a:chOff x="0" y="0"/>
          <a:chExt cx="0" cy="0"/>
        </a:xfrm>
      </p:grpSpPr>
      <p:sp>
        <p:nvSpPr>
          <p:cNvPr id="12" name="Rectangle 11"/>
          <p:cNvSpPr/>
          <p:nvPr/>
        </p:nvSpPr>
        <p:spPr bwMode="auto">
          <a:xfrm>
            <a:off x="499731" y="1052624"/>
            <a:ext cx="8452883" cy="393404"/>
          </a:xfrm>
          <a:prstGeom prst="rect">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cxnSp>
        <p:nvCxnSpPr>
          <p:cNvPr id="9" name="Straight Connector 8"/>
          <p:cNvCxnSpPr/>
          <p:nvPr/>
        </p:nvCxnSpPr>
        <p:spPr bwMode="auto">
          <a:xfrm flipV="1">
            <a:off x="4810125" y="2970213"/>
            <a:ext cx="3752850" cy="3175"/>
          </a:xfrm>
          <a:prstGeom prst="line">
            <a:avLst/>
          </a:prstGeom>
          <a:solidFill>
            <a:srgbClr val="FFAF03"/>
          </a:solidFill>
          <a:ln w="3175" cap="flat" cmpd="sng" algn="ctr">
            <a:solidFill>
              <a:schemeClr val="bg1">
                <a:lumMod val="60000"/>
                <a:lumOff val="40000"/>
              </a:schemeClr>
            </a:solidFill>
            <a:prstDash val="solid"/>
            <a:round/>
            <a:headEnd type="none" w="med" len="med"/>
            <a:tailEnd type="none" w="med" len="med"/>
          </a:ln>
          <a:effectLst/>
        </p:spPr>
      </p:cxnSp>
      <p:sp>
        <p:nvSpPr>
          <p:cNvPr id="3" name="Content Placeholder 2"/>
          <p:cNvSpPr>
            <a:spLocks noGrp="1"/>
          </p:cNvSpPr>
          <p:nvPr>
            <p:ph idx="1"/>
          </p:nvPr>
        </p:nvSpPr>
        <p:spPr>
          <a:xfrm>
            <a:off x="4800600" y="3086100"/>
            <a:ext cx="3763364" cy="1293224"/>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0"/>
          <p:cNvSpPr>
            <a:spLocks noGrp="1"/>
          </p:cNvSpPr>
          <p:nvPr>
            <p:ph type="title"/>
          </p:nvPr>
        </p:nvSpPr>
        <p:spPr>
          <a:xfrm>
            <a:off x="4800600" y="1701437"/>
            <a:ext cx="3756268" cy="1157763"/>
          </a:xfrm>
        </p:spPr>
        <p:txBody>
          <a:bodyPr/>
          <a:lstStyle>
            <a:lvl1pPr>
              <a:defRPr lang="en-US" dirty="0"/>
            </a:lvl1pPr>
          </a:lstStyle>
          <a:p>
            <a:r>
              <a:rPr lang="en-US" smtClean="0"/>
              <a:t>Click to edit Master title style</a:t>
            </a:r>
            <a:endParaRPr lang="en-US" dirty="0"/>
          </a:p>
        </p:txBody>
      </p:sp>
      <p:sp>
        <p:nvSpPr>
          <p:cNvPr id="7" name="Picture Placeholder 6"/>
          <p:cNvSpPr>
            <a:spLocks noGrp="1"/>
          </p:cNvSpPr>
          <p:nvPr>
            <p:ph type="pic" sz="quarter" idx="13"/>
          </p:nvPr>
        </p:nvSpPr>
        <p:spPr>
          <a:xfrm>
            <a:off x="342900" y="342900"/>
            <a:ext cx="4229100" cy="2628900"/>
          </a:xfrm>
          <a:prstGeom prst="roundRect">
            <a:avLst>
              <a:gd name="adj" fmla="val 3204"/>
            </a:avLst>
          </a:prstGeom>
          <a:solidFill>
            <a:schemeClr val="accent1">
              <a:lumMod val="20000"/>
              <a:lumOff val="80000"/>
            </a:schemeClr>
          </a:solidFill>
          <a:ln>
            <a:noFill/>
          </a:ln>
        </p:spPr>
        <p:style>
          <a:lnRef idx="2">
            <a:schemeClr val="accent3">
              <a:shade val="50000"/>
            </a:schemeClr>
          </a:lnRef>
          <a:fillRef idx="1">
            <a:schemeClr val="accent3"/>
          </a:fillRef>
          <a:effectRef idx="0">
            <a:schemeClr val="accent3"/>
          </a:effectRef>
          <a:fontRef idx="none"/>
        </p:style>
        <p:txBody>
          <a:bodyPr/>
          <a:lstStyle/>
          <a:p>
            <a:pPr lvl="0"/>
            <a:r>
              <a:rPr lang="en-US" noProof="0" smtClean="0">
                <a:sym typeface="Helvetica 45 Light" pitchFamily="-65" charset="0"/>
              </a:rPr>
              <a:t>Click icon to add picture</a:t>
            </a:r>
            <a:endParaRPr lang="en-US" noProof="0">
              <a:sym typeface="Helvetica 45 Light" pitchFamily="-65" charset="0"/>
            </a:endParaRPr>
          </a:p>
        </p:txBody>
      </p:sp>
      <p:sp>
        <p:nvSpPr>
          <p:cNvPr id="6" name="Picture Placeholder 6"/>
          <p:cNvSpPr>
            <a:spLocks noGrp="1"/>
          </p:cNvSpPr>
          <p:nvPr>
            <p:ph type="pic" sz="quarter" idx="14"/>
          </p:nvPr>
        </p:nvSpPr>
        <p:spPr>
          <a:xfrm>
            <a:off x="342900" y="3086100"/>
            <a:ext cx="2057400" cy="2514600"/>
          </a:xfrm>
          <a:prstGeom prst="roundRect">
            <a:avLst>
              <a:gd name="adj" fmla="val 3204"/>
            </a:avLst>
          </a:prstGeom>
          <a:solidFill>
            <a:schemeClr val="accent1">
              <a:lumMod val="20000"/>
              <a:lumOff val="80000"/>
            </a:schemeClr>
          </a:solidFill>
          <a:ln>
            <a:noFill/>
          </a:ln>
        </p:spPr>
        <p:style>
          <a:lnRef idx="2">
            <a:schemeClr val="accent3">
              <a:shade val="50000"/>
            </a:schemeClr>
          </a:lnRef>
          <a:fillRef idx="1">
            <a:schemeClr val="accent3"/>
          </a:fillRef>
          <a:effectRef idx="0">
            <a:schemeClr val="accent3"/>
          </a:effectRef>
          <a:fontRef idx="none"/>
        </p:style>
        <p:txBody>
          <a:bodyPr/>
          <a:lstStyle/>
          <a:p>
            <a:pPr lvl="0"/>
            <a:r>
              <a:rPr lang="en-US" noProof="0" smtClean="0">
                <a:sym typeface="Helvetica 45 Light" pitchFamily="-65" charset="0"/>
              </a:rPr>
              <a:t>Click icon to add picture</a:t>
            </a:r>
            <a:endParaRPr lang="en-US" noProof="0">
              <a:sym typeface="Helvetica 45 Light" pitchFamily="-65" charset="0"/>
            </a:endParaRPr>
          </a:p>
        </p:txBody>
      </p:sp>
      <p:sp>
        <p:nvSpPr>
          <p:cNvPr id="8" name="Picture Placeholder 6"/>
          <p:cNvSpPr>
            <a:spLocks noGrp="1"/>
          </p:cNvSpPr>
          <p:nvPr>
            <p:ph type="pic" sz="quarter" idx="15"/>
          </p:nvPr>
        </p:nvSpPr>
        <p:spPr>
          <a:xfrm>
            <a:off x="2514600" y="3086100"/>
            <a:ext cx="2057400" cy="2514600"/>
          </a:xfrm>
          <a:prstGeom prst="roundRect">
            <a:avLst>
              <a:gd name="adj" fmla="val 3204"/>
            </a:avLst>
          </a:prstGeom>
          <a:solidFill>
            <a:schemeClr val="accent1">
              <a:lumMod val="20000"/>
              <a:lumOff val="80000"/>
            </a:schemeClr>
          </a:solidFill>
          <a:ln>
            <a:noFill/>
          </a:ln>
        </p:spPr>
        <p:style>
          <a:lnRef idx="2">
            <a:schemeClr val="accent3">
              <a:shade val="50000"/>
            </a:schemeClr>
          </a:lnRef>
          <a:fillRef idx="1">
            <a:schemeClr val="accent3"/>
          </a:fillRef>
          <a:effectRef idx="0">
            <a:schemeClr val="accent3"/>
          </a:effectRef>
          <a:fontRef idx="none"/>
        </p:style>
        <p:txBody>
          <a:bodyPr/>
          <a:lstStyle/>
          <a:p>
            <a:pPr lvl="0"/>
            <a:r>
              <a:rPr lang="en-US" noProof="0" smtClean="0">
                <a:sym typeface="Helvetica 45 Light" pitchFamily="-65" charset="0"/>
              </a:rPr>
              <a:t>Click icon to add picture</a:t>
            </a:r>
            <a:endParaRPr lang="en-US" noProof="0">
              <a:sym typeface="Helvetica 45 Light" pitchFamily="-65" charset="0"/>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1 corporate title slide">
    <p:spTree>
      <p:nvGrpSpPr>
        <p:cNvPr id="1" name=""/>
        <p:cNvGrpSpPr/>
        <p:nvPr/>
      </p:nvGrpSpPr>
      <p:grpSpPr>
        <a:xfrm>
          <a:off x="0" y="0"/>
          <a:ext cx="0" cy="0"/>
          <a:chOff x="0" y="0"/>
          <a:chExt cx="0" cy="0"/>
        </a:xfrm>
      </p:grpSpPr>
      <p:sp>
        <p:nvSpPr>
          <p:cNvPr id="15" name="Rectangle 14"/>
          <p:cNvSpPr/>
          <p:nvPr userDrawn="1"/>
        </p:nvSpPr>
        <p:spPr bwMode="auto">
          <a:xfrm>
            <a:off x="223284" y="5858540"/>
            <a:ext cx="8452883" cy="393404"/>
          </a:xfrm>
          <a:prstGeom prst="rect">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pic>
        <p:nvPicPr>
          <p:cNvPr id="14" name="Picture 13" descr="Convio_Background_Image_sm.png"/>
          <p:cNvPicPr>
            <a:picLocks noChangeAspect="1"/>
          </p:cNvPicPr>
          <p:nvPr userDrawn="1"/>
        </p:nvPicPr>
        <p:blipFill>
          <a:blip r:embed="rId2" cstate="print"/>
          <a:srcRect t="28274"/>
          <a:stretch>
            <a:fillRect/>
          </a:stretch>
        </p:blipFill>
        <p:spPr>
          <a:xfrm>
            <a:off x="74402" y="-10633"/>
            <a:ext cx="8984534" cy="3691994"/>
          </a:xfrm>
          <a:prstGeom prst="rect">
            <a:avLst/>
          </a:prstGeom>
          <a:ln>
            <a:noFill/>
          </a:ln>
          <a:effectLst>
            <a:softEdge rad="112500"/>
          </a:effectLst>
        </p:spPr>
      </p:pic>
      <p:pic>
        <p:nvPicPr>
          <p:cNvPr id="21" name="Picture 20" descr="gradient.png"/>
          <p:cNvPicPr>
            <a:picLocks noChangeAspect="1"/>
          </p:cNvPicPr>
          <p:nvPr userDrawn="1"/>
        </p:nvPicPr>
        <p:blipFill>
          <a:blip r:embed="rId3" cstate="print"/>
          <a:srcRect l="1626"/>
          <a:stretch>
            <a:fillRect/>
          </a:stretch>
        </p:blipFill>
        <p:spPr>
          <a:xfrm>
            <a:off x="1" y="3019647"/>
            <a:ext cx="9144000" cy="1740309"/>
          </a:xfrm>
          <a:prstGeom prst="rect">
            <a:avLst/>
          </a:prstGeom>
        </p:spPr>
      </p:pic>
      <p:sp>
        <p:nvSpPr>
          <p:cNvPr id="2" name="Title 1"/>
          <p:cNvSpPr>
            <a:spLocks noGrp="1"/>
          </p:cNvSpPr>
          <p:nvPr>
            <p:ph type="ctrTitle"/>
          </p:nvPr>
        </p:nvSpPr>
        <p:spPr>
          <a:xfrm>
            <a:off x="685800" y="4792630"/>
            <a:ext cx="7772400" cy="685800"/>
          </a:xfrm>
        </p:spPr>
        <p:txBody>
          <a:bodyPr/>
          <a:lstStyle>
            <a:lvl1pPr algn="ctr">
              <a:defRPr>
                <a:solidFill>
                  <a:schemeClr val="accent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5592730"/>
            <a:ext cx="7772400" cy="342900"/>
          </a:xfrm>
        </p:spPr>
        <p:txBody>
          <a:bodyPr/>
          <a:lstStyle>
            <a:lvl1pPr algn="ctr">
              <a:buNone/>
              <a:defRPr sz="1800">
                <a:solidFill>
                  <a:srgbClr val="5F5F5F"/>
                </a:solidFill>
              </a:defRPr>
            </a:lvl1pPr>
          </a:lstStyle>
          <a:p>
            <a:pPr lvl="0"/>
            <a:r>
              <a:rPr lang="en-US" smtClean="0"/>
              <a:t>Click to edit Master text styles</a:t>
            </a:r>
          </a:p>
        </p:txBody>
      </p:sp>
      <p:pic>
        <p:nvPicPr>
          <p:cNvPr id="9" name="Picture 8" descr="brownHairLady_sm.png"/>
          <p:cNvPicPr>
            <a:picLocks noChangeAspect="1"/>
          </p:cNvPicPr>
          <p:nvPr userDrawn="1"/>
        </p:nvPicPr>
        <p:blipFill>
          <a:blip r:embed="rId4" cstate="print"/>
          <a:srcRect l="7479"/>
          <a:stretch>
            <a:fillRect/>
          </a:stretch>
        </p:blipFill>
        <p:spPr>
          <a:xfrm>
            <a:off x="0" y="659219"/>
            <a:ext cx="4179053" cy="4095307"/>
          </a:xfrm>
          <a:prstGeom prst="rect">
            <a:avLst/>
          </a:prstGeom>
        </p:spPr>
      </p:pic>
      <p:cxnSp>
        <p:nvCxnSpPr>
          <p:cNvPr id="13" name="Straight Connector 12"/>
          <p:cNvCxnSpPr/>
          <p:nvPr userDrawn="1"/>
        </p:nvCxnSpPr>
        <p:spPr bwMode="auto">
          <a:xfrm>
            <a:off x="0" y="4774023"/>
            <a:ext cx="9144000" cy="1588"/>
          </a:xfrm>
          <a:prstGeom prst="line">
            <a:avLst/>
          </a:prstGeom>
          <a:solidFill>
            <a:srgbClr val="FFAF03"/>
          </a:solidFill>
          <a:ln w="38100" cap="flat" cmpd="sng" algn="ctr">
            <a:solidFill>
              <a:schemeClr val="accent5"/>
            </a:solidFill>
            <a:prstDash val="solid"/>
            <a:round/>
            <a:headEnd type="none" w="med" len="med"/>
            <a:tailEnd type="none" w="med" len="med"/>
          </a:ln>
          <a:effectLst/>
        </p:spPr>
      </p:cxnSp>
      <p:pic>
        <p:nvPicPr>
          <p:cNvPr id="12" name="Picture 11" descr="Move_People_sm.png"/>
          <p:cNvPicPr>
            <a:picLocks noChangeAspect="1"/>
          </p:cNvPicPr>
          <p:nvPr userDrawn="1"/>
        </p:nvPicPr>
        <p:blipFill>
          <a:blip r:embed="rId5" cstate="print"/>
          <a:stretch>
            <a:fillRect/>
          </a:stretch>
        </p:blipFill>
        <p:spPr>
          <a:xfrm>
            <a:off x="4837820" y="3074147"/>
            <a:ext cx="3285455" cy="1631320"/>
          </a:xfrm>
          <a:prstGeom prst="rect">
            <a:avLst/>
          </a:prstGeom>
        </p:spPr>
      </p:pic>
      <p:sp>
        <p:nvSpPr>
          <p:cNvPr id="11" name="Rectangle 10"/>
          <p:cNvSpPr/>
          <p:nvPr userDrawn="1"/>
        </p:nvSpPr>
        <p:spPr bwMode="auto">
          <a:xfrm>
            <a:off x="489098" y="6283842"/>
            <a:ext cx="1605516" cy="308344"/>
          </a:xfrm>
          <a:prstGeom prst="rect">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spTree>
  </p:cSld>
  <p:clrMapOvr>
    <a:masterClrMapping/>
  </p:clrMapOvr>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auto">
          <a:xfrm>
            <a:off x="457200" y="990600"/>
            <a:ext cx="8458200" cy="304800"/>
          </a:xfrm>
          <a:prstGeom prst="rect">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sp>
        <p:nvSpPr>
          <p:cNvPr id="4" name="Rectangle 3"/>
          <p:cNvSpPr/>
          <p:nvPr userDrawn="1"/>
        </p:nvSpPr>
        <p:spPr bwMode="auto">
          <a:xfrm>
            <a:off x="457200" y="5943600"/>
            <a:ext cx="8458200" cy="304800"/>
          </a:xfrm>
          <a:prstGeom prst="rect">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Only_New">
    <p:spTree>
      <p:nvGrpSpPr>
        <p:cNvPr id="1" name=""/>
        <p:cNvGrpSpPr/>
        <p:nvPr/>
      </p:nvGrpSpPr>
      <p:grpSpPr>
        <a:xfrm>
          <a:off x="0" y="0"/>
          <a:ext cx="0" cy="0"/>
          <a:chOff x="0" y="0"/>
          <a:chExt cx="0" cy="0"/>
        </a:xfrm>
      </p:grpSpPr>
      <p:sp>
        <p:nvSpPr>
          <p:cNvPr id="14" name="Rectangle 4"/>
          <p:cNvSpPr>
            <a:spLocks noGrp="1" noChangeArrowheads="1"/>
          </p:cNvSpPr>
          <p:nvPr>
            <p:ph type="title"/>
          </p:nvPr>
        </p:nvSpPr>
        <p:spPr bwMode="gray">
          <a:xfrm>
            <a:off x="571500" y="128016"/>
            <a:ext cx="8001000" cy="808323"/>
          </a:xfrm>
          <a:prstGeom prst="rect">
            <a:avLst/>
          </a:prstGeom>
          <a:noFill/>
          <a:ln w="12700">
            <a:noFill/>
            <a:miter lim="800000"/>
            <a:headEnd/>
            <a:tailEnd/>
          </a:ln>
        </p:spPr>
        <p:txBody>
          <a:bodyPr/>
          <a:lstStyle/>
          <a:p>
            <a:pPr lvl="0"/>
            <a:r>
              <a:rPr lang="en-US" smtClean="0">
                <a:sym typeface="Helvetica 45 Light" pitchFamily="-109" charset="0"/>
              </a:rPr>
              <a:t>Click to edit Master title style</a:t>
            </a:r>
            <a:endParaRPr lang="en-US" dirty="0" smtClean="0">
              <a:sym typeface="Helvetica 45 Light" pitchFamily="-109" charset="0"/>
            </a:endParaRPr>
          </a:p>
        </p:txBody>
      </p:sp>
      <p:cxnSp>
        <p:nvCxnSpPr>
          <p:cNvPr id="4" name="Straight Connector 3"/>
          <p:cNvCxnSpPr/>
          <p:nvPr userDrawn="1"/>
        </p:nvCxnSpPr>
        <p:spPr bwMode="gray">
          <a:xfrm>
            <a:off x="570016" y="926275"/>
            <a:ext cx="8003968" cy="0"/>
          </a:xfrm>
          <a:prstGeom prst="line">
            <a:avLst/>
          </a:prstGeom>
          <a:solidFill>
            <a:srgbClr val="FFAF03"/>
          </a:solidFill>
          <a:ln w="3175" cap="flat" cmpd="sng" algn="ctr">
            <a:solidFill>
              <a:schemeClr val="bg1"/>
            </a:solidFill>
            <a:prstDash val="solid"/>
            <a:round/>
            <a:headEnd type="none" w="med" len="med"/>
            <a:tailEnd type="none" w="med" len="med"/>
          </a:ln>
          <a:effectLst/>
        </p:spPr>
      </p:cxn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a:lstStyle>
            <a:lvl1pPr>
              <a:defRPr/>
            </a:lvl1pPr>
          </a:lstStyle>
          <a:p>
            <a:endParaRPr lang="en-GB"/>
          </a:p>
        </p:txBody>
      </p:sp>
      <p:sp>
        <p:nvSpPr>
          <p:cNvPr id="3" name="Footer Placeholder 2"/>
          <p:cNvSpPr>
            <a:spLocks noGrp="1"/>
          </p:cNvSpPr>
          <p:nvPr>
            <p:ph type="ftr" sz="quarter" idx="11"/>
          </p:nvPr>
        </p:nvSpPr>
        <p:spPr>
          <a:xfrm>
            <a:off x="3124200" y="6248400"/>
            <a:ext cx="2895600" cy="45720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8400"/>
            <a:ext cx="1905000" cy="457200"/>
          </a:xfrm>
          <a:prstGeom prst="rect">
            <a:avLst/>
          </a:prstGeom>
        </p:spPr>
        <p:txBody>
          <a:bodyPr/>
          <a:lstStyle>
            <a:lvl1pPr>
              <a:defRPr/>
            </a:lvl1pPr>
          </a:lstStyle>
          <a:p>
            <a:fld id="{83D725D4-98ED-4BCF-A257-488585F55C4C}" type="slidenum">
              <a:rPr lang="en-GB"/>
              <a:pPr/>
              <a:t>‹#›</a:t>
            </a:fld>
            <a:endParaRPr lang="en-GB"/>
          </a:p>
        </p:txBody>
      </p:sp>
    </p:spTree>
  </p:cSld>
  <p:clrMapOvr>
    <a:masterClrMapping/>
  </p:clrMapOvr>
  <p:transition spd="slow">
    <p:randomBa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a:cs typeface="Arial"/>
              </a:defRPr>
            </a:lvl1pPr>
          </a:lstStyle>
          <a:p>
            <a:r>
              <a:rPr lang="en-US" smtClean="0"/>
              <a:t>Click to edit Master title style</a:t>
            </a:r>
            <a:endParaRPr lang="en-US" dirty="0"/>
          </a:p>
        </p:txBody>
      </p:sp>
      <p:sp>
        <p:nvSpPr>
          <p:cNvPr id="3" name="Rectangle 5"/>
          <p:cNvSpPr>
            <a:spLocks noGrp="1" noChangeArrowheads="1"/>
          </p:cNvSpPr>
          <p:nvPr>
            <p:ph type="dt" sz="half" idx="10"/>
          </p:nvPr>
        </p:nvSpPr>
        <p:spPr>
          <a:xfrm>
            <a:off x="685800" y="6248400"/>
            <a:ext cx="1905000" cy="457200"/>
          </a:xfrm>
          <a:prstGeom prst="rect">
            <a:avLst/>
          </a:prstGeom>
          <a:ln/>
        </p:spPr>
        <p:txBody>
          <a:bodyPr/>
          <a:lstStyle>
            <a:lvl1pPr>
              <a:defRPr/>
            </a:lvl1pPr>
          </a:lstStyle>
          <a:p>
            <a:fld id="{7C9767F9-E435-4ED4-9362-C2832B0AC1F2}" type="datetime1">
              <a:rPr lang="en-US"/>
              <a:pPr/>
              <a:t>10/25/2010</a:t>
            </a:fld>
            <a:endParaRPr lang="en-US"/>
          </a:p>
        </p:txBody>
      </p:sp>
      <p:sp>
        <p:nvSpPr>
          <p:cNvPr id="4" name="Rectangle 6"/>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a:p>
        </p:txBody>
      </p:sp>
      <p:sp>
        <p:nvSpPr>
          <p:cNvPr id="5" name="Rectangle 7"/>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DE877D1A-7CF4-4AF7-9137-21F81143622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1 corporate title slide">
    <p:spTree>
      <p:nvGrpSpPr>
        <p:cNvPr id="1" name=""/>
        <p:cNvGrpSpPr/>
        <p:nvPr/>
      </p:nvGrpSpPr>
      <p:grpSpPr>
        <a:xfrm>
          <a:off x="0" y="0"/>
          <a:ext cx="0" cy="0"/>
          <a:chOff x="0" y="0"/>
          <a:chExt cx="0" cy="0"/>
        </a:xfrm>
      </p:grpSpPr>
      <p:sp>
        <p:nvSpPr>
          <p:cNvPr id="12" name="Rectangle 11"/>
          <p:cNvSpPr/>
          <p:nvPr/>
        </p:nvSpPr>
        <p:spPr bwMode="auto">
          <a:xfrm>
            <a:off x="223284" y="5858540"/>
            <a:ext cx="8452883" cy="393404"/>
          </a:xfrm>
          <a:prstGeom prst="rect">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pic>
        <p:nvPicPr>
          <p:cNvPr id="14" name="Picture 13" descr="Convio_Background_Image_sm.png"/>
          <p:cNvPicPr>
            <a:picLocks noChangeAspect="1"/>
          </p:cNvPicPr>
          <p:nvPr/>
        </p:nvPicPr>
        <p:blipFill>
          <a:blip r:embed="rId2" cstate="print"/>
          <a:srcRect t="28274"/>
          <a:stretch>
            <a:fillRect/>
          </a:stretch>
        </p:blipFill>
        <p:spPr>
          <a:xfrm>
            <a:off x="74402" y="-10633"/>
            <a:ext cx="8984534" cy="3691994"/>
          </a:xfrm>
          <a:prstGeom prst="rect">
            <a:avLst/>
          </a:prstGeom>
          <a:ln>
            <a:noFill/>
          </a:ln>
          <a:effectLst>
            <a:softEdge rad="112500"/>
          </a:effectLst>
        </p:spPr>
      </p:pic>
      <p:pic>
        <p:nvPicPr>
          <p:cNvPr id="21" name="Picture 20" descr="gradient.png"/>
          <p:cNvPicPr>
            <a:picLocks noChangeAspect="1"/>
          </p:cNvPicPr>
          <p:nvPr/>
        </p:nvPicPr>
        <p:blipFill>
          <a:blip r:embed="rId3" cstate="print"/>
          <a:srcRect l="1626"/>
          <a:stretch>
            <a:fillRect/>
          </a:stretch>
        </p:blipFill>
        <p:spPr>
          <a:xfrm>
            <a:off x="1" y="3019647"/>
            <a:ext cx="9144000" cy="1740309"/>
          </a:xfrm>
          <a:prstGeom prst="rect">
            <a:avLst/>
          </a:prstGeom>
        </p:spPr>
      </p:pic>
      <p:sp>
        <p:nvSpPr>
          <p:cNvPr id="2" name="Title 1"/>
          <p:cNvSpPr>
            <a:spLocks noGrp="1"/>
          </p:cNvSpPr>
          <p:nvPr>
            <p:ph type="ctrTitle"/>
          </p:nvPr>
        </p:nvSpPr>
        <p:spPr>
          <a:xfrm>
            <a:off x="685800" y="4792630"/>
            <a:ext cx="7772400" cy="685800"/>
          </a:xfrm>
        </p:spPr>
        <p:txBody>
          <a:bodyPr/>
          <a:lstStyle>
            <a:lvl1pPr algn="ctr">
              <a:defRPr>
                <a:solidFill>
                  <a:schemeClr val="accent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5592730"/>
            <a:ext cx="7772400" cy="342900"/>
          </a:xfrm>
        </p:spPr>
        <p:txBody>
          <a:bodyPr/>
          <a:lstStyle>
            <a:lvl1pPr algn="ctr">
              <a:buNone/>
              <a:defRPr sz="1800">
                <a:solidFill>
                  <a:srgbClr val="5F5F5F"/>
                </a:solidFill>
              </a:defRPr>
            </a:lvl1pPr>
          </a:lstStyle>
          <a:p>
            <a:pPr lvl="0"/>
            <a:r>
              <a:rPr lang="en-US" smtClean="0"/>
              <a:t>Click to edit Master text styles</a:t>
            </a:r>
          </a:p>
        </p:txBody>
      </p:sp>
      <p:sp>
        <p:nvSpPr>
          <p:cNvPr id="11" name="Rectangle 10"/>
          <p:cNvSpPr/>
          <p:nvPr/>
        </p:nvSpPr>
        <p:spPr bwMode="auto">
          <a:xfrm>
            <a:off x="489098" y="6283842"/>
            <a:ext cx="1605516" cy="308344"/>
          </a:xfrm>
          <a:prstGeom prst="rect">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pic>
        <p:nvPicPr>
          <p:cNvPr id="16" name="Picture 15" descr="Convio_Guy_RedShirt_sm.png"/>
          <p:cNvPicPr>
            <a:picLocks noChangeAspect="1"/>
          </p:cNvPicPr>
          <p:nvPr/>
        </p:nvPicPr>
        <p:blipFill>
          <a:blip r:embed="rId4" cstate="print"/>
          <a:srcRect l="15813"/>
          <a:stretch>
            <a:fillRect/>
          </a:stretch>
        </p:blipFill>
        <p:spPr>
          <a:xfrm>
            <a:off x="-11" y="562224"/>
            <a:ext cx="4518848" cy="4216558"/>
          </a:xfrm>
          <a:prstGeom prst="rect">
            <a:avLst/>
          </a:prstGeom>
        </p:spPr>
      </p:pic>
      <p:cxnSp>
        <p:nvCxnSpPr>
          <p:cNvPr id="13" name="Straight Connector 12"/>
          <p:cNvCxnSpPr/>
          <p:nvPr/>
        </p:nvCxnSpPr>
        <p:spPr bwMode="auto">
          <a:xfrm>
            <a:off x="0" y="4774023"/>
            <a:ext cx="9144000" cy="1588"/>
          </a:xfrm>
          <a:prstGeom prst="line">
            <a:avLst/>
          </a:prstGeom>
          <a:solidFill>
            <a:srgbClr val="FFAF03"/>
          </a:solidFill>
          <a:ln w="38100" cap="flat" cmpd="sng" algn="ctr">
            <a:solidFill>
              <a:schemeClr val="accent5"/>
            </a:solidFill>
            <a:prstDash val="solid"/>
            <a:round/>
            <a:headEnd type="none" w="med" len="med"/>
            <a:tailEnd type="none" w="med" len="med"/>
          </a:ln>
          <a:effectLst/>
        </p:spPr>
      </p:cxnSp>
      <p:pic>
        <p:nvPicPr>
          <p:cNvPr id="17" name="Picture 16" descr="Move_People_sm.png"/>
          <p:cNvPicPr>
            <a:picLocks noChangeAspect="1"/>
          </p:cNvPicPr>
          <p:nvPr/>
        </p:nvPicPr>
        <p:blipFill>
          <a:blip r:embed="rId5" cstate="print"/>
          <a:stretch>
            <a:fillRect/>
          </a:stretch>
        </p:blipFill>
        <p:spPr>
          <a:xfrm>
            <a:off x="4837820" y="3074147"/>
            <a:ext cx="3285455" cy="1631320"/>
          </a:xfrm>
          <a:prstGeom prst="rect">
            <a:avLst/>
          </a:prstGeom>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 section intro text only">
    <p:spTree>
      <p:nvGrpSpPr>
        <p:cNvPr id="1" name=""/>
        <p:cNvGrpSpPr/>
        <p:nvPr/>
      </p:nvGrpSpPr>
      <p:grpSpPr>
        <a:xfrm>
          <a:off x="0" y="0"/>
          <a:ext cx="0" cy="0"/>
          <a:chOff x="0" y="0"/>
          <a:chExt cx="0" cy="0"/>
        </a:xfrm>
      </p:grpSpPr>
      <p:cxnSp>
        <p:nvCxnSpPr>
          <p:cNvPr id="4" name="Straight Connector 3"/>
          <p:cNvCxnSpPr/>
          <p:nvPr/>
        </p:nvCxnSpPr>
        <p:spPr bwMode="auto">
          <a:xfrm flipV="1">
            <a:off x="620713" y="2973388"/>
            <a:ext cx="8002587" cy="7937"/>
          </a:xfrm>
          <a:prstGeom prst="line">
            <a:avLst/>
          </a:prstGeom>
          <a:solidFill>
            <a:srgbClr val="FFAF03"/>
          </a:solidFill>
          <a:ln w="3175" cap="flat" cmpd="sng" algn="ctr">
            <a:solidFill>
              <a:schemeClr val="accent4">
                <a:lumMod val="65000"/>
              </a:schemeClr>
            </a:solidFill>
            <a:prstDash val="solid"/>
            <a:round/>
            <a:headEnd type="none" w="med" len="med"/>
            <a:tailEnd type="none" w="med" len="med"/>
          </a:ln>
          <a:effectLst/>
        </p:spPr>
      </p:cxnSp>
      <p:sp>
        <p:nvSpPr>
          <p:cNvPr id="2" name="Title 1"/>
          <p:cNvSpPr>
            <a:spLocks noGrp="1"/>
          </p:cNvSpPr>
          <p:nvPr>
            <p:ph type="ctrTitle"/>
          </p:nvPr>
        </p:nvSpPr>
        <p:spPr>
          <a:xfrm>
            <a:off x="685800" y="1458433"/>
            <a:ext cx="7772400" cy="1409700"/>
          </a:xfrm>
        </p:spPr>
        <p:txBody>
          <a:bodyPr/>
          <a:lstStyle>
            <a:lvl1pPr algn="ct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075467"/>
            <a:ext cx="7772400" cy="1820608"/>
          </a:xfrm>
        </p:spPr>
        <p:txBody>
          <a:bodyPr/>
          <a:lstStyle>
            <a:lvl1pPr marL="0" indent="0" algn="ctr">
              <a:buNone/>
              <a:defRPr>
                <a:solidFill>
                  <a:srgbClr val="5F5F5F"/>
                </a:solidFill>
              </a:defRPr>
            </a:lvl1pPr>
            <a:lvl2pPr marL="210998" indent="0" algn="ctr">
              <a:buNone/>
              <a:defRPr/>
            </a:lvl2pPr>
            <a:lvl3pPr marL="421996" indent="0" algn="ctr">
              <a:buNone/>
              <a:defRPr/>
            </a:lvl3pPr>
            <a:lvl4pPr marL="632993" indent="0" algn="ctr">
              <a:buNone/>
              <a:defRPr/>
            </a:lvl4pPr>
            <a:lvl5pPr marL="843991" indent="0" algn="ctr">
              <a:buNone/>
              <a:defRPr/>
            </a:lvl5pPr>
            <a:lvl6pPr marL="1054989" indent="0" algn="ctr">
              <a:buNone/>
              <a:defRPr/>
            </a:lvl6pPr>
            <a:lvl7pPr marL="1265987" indent="0" algn="ctr">
              <a:buNone/>
              <a:defRPr/>
            </a:lvl7pPr>
            <a:lvl8pPr marL="1476985" indent="0" algn="ctr">
              <a:buNone/>
              <a:defRPr/>
            </a:lvl8pPr>
            <a:lvl9pPr marL="1687982" indent="0" algn="ctr">
              <a:buNone/>
              <a:defRPr/>
            </a:lvl9pPr>
          </a:lstStyle>
          <a:p>
            <a:r>
              <a:rPr lang="en-US" smtClean="0"/>
              <a:t>Click to edit Master subtitle style</a:t>
            </a:r>
            <a:endParaRPr lang="en-US" dirty="0"/>
          </a:p>
        </p:txBody>
      </p:sp>
      <p:sp>
        <p:nvSpPr>
          <p:cNvPr id="7" name="Rectangle 6"/>
          <p:cNvSpPr/>
          <p:nvPr/>
        </p:nvSpPr>
        <p:spPr bwMode="auto">
          <a:xfrm>
            <a:off x="223284" y="5858540"/>
            <a:ext cx="8452883" cy="393404"/>
          </a:xfrm>
          <a:prstGeom prst="rect">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sp>
        <p:nvSpPr>
          <p:cNvPr id="8" name="Rectangle 7"/>
          <p:cNvSpPr/>
          <p:nvPr/>
        </p:nvSpPr>
        <p:spPr bwMode="auto">
          <a:xfrm>
            <a:off x="482010" y="939210"/>
            <a:ext cx="8452883" cy="393404"/>
          </a:xfrm>
          <a:prstGeom prst="rect">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a section intro with graphic">
    <p:spTree>
      <p:nvGrpSpPr>
        <p:cNvPr id="1" name=""/>
        <p:cNvGrpSpPr/>
        <p:nvPr/>
      </p:nvGrpSpPr>
      <p:grpSpPr>
        <a:xfrm>
          <a:off x="0" y="0"/>
          <a:ext cx="0" cy="0"/>
          <a:chOff x="0" y="0"/>
          <a:chExt cx="0" cy="0"/>
        </a:xfrm>
      </p:grpSpPr>
      <p:sp>
        <p:nvSpPr>
          <p:cNvPr id="5" name="Rectangle 4"/>
          <p:cNvSpPr/>
          <p:nvPr/>
        </p:nvSpPr>
        <p:spPr bwMode="auto">
          <a:xfrm>
            <a:off x="297712" y="1020726"/>
            <a:ext cx="8452883" cy="393404"/>
          </a:xfrm>
          <a:prstGeom prst="rect">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sp>
        <p:nvSpPr>
          <p:cNvPr id="9" name="Picture Placeholder 7"/>
          <p:cNvSpPr>
            <a:spLocks noGrp="1"/>
          </p:cNvSpPr>
          <p:nvPr>
            <p:ph type="pic" sz="quarter" idx="12"/>
          </p:nvPr>
        </p:nvSpPr>
        <p:spPr>
          <a:xfrm>
            <a:off x="342900" y="677840"/>
            <a:ext cx="8458200" cy="4343399"/>
          </a:xfrm>
          <a:prstGeom prst="roundRect">
            <a:avLst>
              <a:gd name="adj" fmla="val 1714"/>
            </a:avLst>
          </a:prstGeom>
          <a:noFill/>
        </p:spPr>
        <p:txBody>
          <a:bodyPr/>
          <a:lstStyle>
            <a:lvl1pPr algn="ctr">
              <a:defRPr/>
            </a:lvl1pPr>
          </a:lstStyle>
          <a:p>
            <a:pPr lvl="0"/>
            <a:r>
              <a:rPr lang="en-US" noProof="0" smtClean="0">
                <a:sym typeface="Helvetica 45 Light" pitchFamily="-65" charset="0"/>
              </a:rPr>
              <a:t>Click icon to add picture</a:t>
            </a:r>
            <a:endParaRPr lang="en-US" noProof="0" dirty="0">
              <a:sym typeface="Helvetica 45 Light" pitchFamily="-65" charset="0"/>
            </a:endParaRPr>
          </a:p>
        </p:txBody>
      </p:sp>
      <p:sp>
        <p:nvSpPr>
          <p:cNvPr id="2" name="Title 1"/>
          <p:cNvSpPr>
            <a:spLocks noGrp="1"/>
          </p:cNvSpPr>
          <p:nvPr>
            <p:ph type="title"/>
          </p:nvPr>
        </p:nvSpPr>
        <p:spPr>
          <a:xfrm>
            <a:off x="342900" y="4800598"/>
            <a:ext cx="8458200" cy="1027178"/>
          </a:xfrm>
        </p:spPr>
        <p:txBody>
          <a:bodyPr/>
          <a:lstStyle>
            <a:lvl1pPr algn="ctr">
              <a:defRPr sz="2800" b="1" cap="none">
                <a:solidFill>
                  <a:schemeClr val="accent1"/>
                </a:solidFill>
              </a:defRPr>
            </a:lvl1pPr>
          </a:lstStyle>
          <a:p>
            <a:r>
              <a:rPr lang="en-US" smtClean="0"/>
              <a:t>Click to edit Master title style</a:t>
            </a:r>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 speaker intro">
    <p:spTree>
      <p:nvGrpSpPr>
        <p:cNvPr id="1" name=""/>
        <p:cNvGrpSpPr/>
        <p:nvPr/>
      </p:nvGrpSpPr>
      <p:grpSpPr>
        <a:xfrm>
          <a:off x="0" y="0"/>
          <a:ext cx="0" cy="0"/>
          <a:chOff x="0" y="0"/>
          <a:chExt cx="0" cy="0"/>
        </a:xfrm>
      </p:grpSpPr>
      <p:sp>
        <p:nvSpPr>
          <p:cNvPr id="7" name="Rounded Rectangle 6"/>
          <p:cNvSpPr/>
          <p:nvPr/>
        </p:nvSpPr>
        <p:spPr bwMode="auto">
          <a:xfrm>
            <a:off x="1277938" y="1520825"/>
            <a:ext cx="1931987" cy="1655763"/>
          </a:xfrm>
          <a:prstGeom prst="roundRect">
            <a:avLst>
              <a:gd name="adj" fmla="val 3413"/>
            </a:avLst>
          </a:prstGeom>
          <a:gradFill flip="none" rotWithShape="1">
            <a:gsLst>
              <a:gs pos="0">
                <a:schemeClr val="lt1"/>
              </a:gs>
              <a:gs pos="100000">
                <a:srgbClr val="FFFFFF"/>
              </a:gs>
            </a:gsLst>
            <a:lin ang="4680000" scaled="0"/>
            <a:tileRect/>
          </a:gra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lgn="ctr">
              <a:defRPr/>
            </a:pPr>
            <a:endParaRPr lang="en-US" sz="4800">
              <a:solidFill>
                <a:srgbClr val="2D323E"/>
              </a:solidFill>
              <a:latin typeface="Helvetica 45 Light" pitchFamily="-109" charset="0"/>
              <a:ea typeface="ヒラギノ角ゴ ProN W3" pitchFamily="-109" charset="-128"/>
            </a:endParaRPr>
          </a:p>
        </p:txBody>
      </p:sp>
      <p:sp>
        <p:nvSpPr>
          <p:cNvPr id="8" name="Rounded Rectangle 7"/>
          <p:cNvSpPr/>
          <p:nvPr/>
        </p:nvSpPr>
        <p:spPr bwMode="auto">
          <a:xfrm>
            <a:off x="5491163" y="1520825"/>
            <a:ext cx="1931987" cy="1655763"/>
          </a:xfrm>
          <a:prstGeom prst="roundRect">
            <a:avLst>
              <a:gd name="adj" fmla="val 3413"/>
            </a:avLst>
          </a:prstGeom>
          <a:gradFill flip="none" rotWithShape="1">
            <a:gsLst>
              <a:gs pos="0">
                <a:schemeClr val="lt1"/>
              </a:gs>
              <a:gs pos="100000">
                <a:srgbClr val="FFFFFF"/>
              </a:gs>
            </a:gsLst>
            <a:lin ang="4680000" scaled="0"/>
            <a:tileRect/>
          </a:gra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lgn="ctr">
              <a:defRPr/>
            </a:pPr>
            <a:endParaRPr lang="en-US" sz="4800">
              <a:solidFill>
                <a:srgbClr val="2D323E"/>
              </a:solidFill>
              <a:latin typeface="Helvetica 45 Light" pitchFamily="-109" charset="0"/>
              <a:ea typeface="ヒラギノ角ゴ ProN W3" pitchFamily="-109" charset="-128"/>
            </a:endParaRPr>
          </a:p>
        </p:txBody>
      </p:sp>
      <p:sp>
        <p:nvSpPr>
          <p:cNvPr id="9" name="Picture Placeholder 7"/>
          <p:cNvSpPr>
            <a:spLocks noGrp="1"/>
          </p:cNvSpPr>
          <p:nvPr>
            <p:ph type="pic" sz="quarter" idx="12"/>
          </p:nvPr>
        </p:nvSpPr>
        <p:spPr>
          <a:xfrm>
            <a:off x="1351891" y="1520487"/>
            <a:ext cx="1794023" cy="1656021"/>
          </a:xfrm>
          <a:prstGeom prst="roundRect">
            <a:avLst>
              <a:gd name="adj" fmla="val 1714"/>
            </a:avLst>
          </a:prstGeom>
          <a:noFill/>
        </p:spPr>
        <p:txBody>
          <a:bodyPr anchor="b"/>
          <a:lstStyle>
            <a:lvl1pPr algn="ctr">
              <a:defRPr>
                <a:solidFill>
                  <a:schemeClr val="accent2"/>
                </a:solidFill>
              </a:defRPr>
            </a:lvl1pPr>
          </a:lstStyle>
          <a:p>
            <a:pPr lvl="0"/>
            <a:r>
              <a:rPr lang="en-US" noProof="0" smtClean="0">
                <a:sym typeface="Helvetica 45 Light" pitchFamily="-65" charset="0"/>
              </a:rPr>
              <a:t>Click icon to add picture</a:t>
            </a:r>
            <a:endParaRPr lang="en-US" noProof="0" dirty="0">
              <a:sym typeface="Helvetica 45 Light" pitchFamily="-65" charset="0"/>
            </a:endParaRPr>
          </a:p>
        </p:txBody>
      </p:sp>
      <p:sp>
        <p:nvSpPr>
          <p:cNvPr id="11" name="Text Placeholder 10"/>
          <p:cNvSpPr>
            <a:spLocks noGrp="1"/>
          </p:cNvSpPr>
          <p:nvPr>
            <p:ph type="body" sz="quarter" idx="15"/>
          </p:nvPr>
        </p:nvSpPr>
        <p:spPr>
          <a:xfrm>
            <a:off x="514350" y="3285460"/>
            <a:ext cx="3505994" cy="2543839"/>
          </a:xfrm>
        </p:spPr>
        <p:txBody>
          <a:bodyPr/>
          <a:lstStyle>
            <a:lvl1pPr algn="l">
              <a:spcAft>
                <a:spcPts val="1200"/>
              </a:spcAft>
              <a:defRPr sz="1600" b="1">
                <a:solidFill>
                  <a:schemeClr val="accent1"/>
                </a:solidFill>
              </a:defRPr>
            </a:lvl1pPr>
            <a:lvl2pPr algn="l">
              <a:spcBef>
                <a:spcPts val="0"/>
              </a:spcBef>
              <a:spcAft>
                <a:spcPts val="1200"/>
              </a:spcAft>
              <a:buFont typeface="Arial" pitchFamily="34" charset="0"/>
              <a:buChar char="•"/>
              <a:defRPr sz="1400">
                <a:solidFill>
                  <a:srgbClr val="5F5F5F"/>
                </a:solidFill>
              </a:defRPr>
            </a:lvl2pPr>
            <a:lvl3pPr algn="ctr">
              <a:defRPr sz="1400"/>
            </a:lvl3pPr>
            <a:lvl4pPr algn="ctr">
              <a:defRPr sz="1100"/>
            </a:lvl4pPr>
            <a:lvl5pPr algn="ctr">
              <a:buNone/>
              <a:defRPr sz="1000"/>
            </a:lvl5pPr>
          </a:lstStyle>
          <a:p>
            <a:pPr lvl="0"/>
            <a:r>
              <a:rPr lang="en-US" smtClean="0"/>
              <a:t>Click to edit Master text styles</a:t>
            </a:r>
          </a:p>
          <a:p>
            <a:pPr lvl="1"/>
            <a:r>
              <a:rPr lang="en-US" smtClean="0"/>
              <a:t>Second level</a:t>
            </a:r>
          </a:p>
        </p:txBody>
      </p:sp>
      <p:sp>
        <p:nvSpPr>
          <p:cNvPr id="12" name="Text Placeholder 10"/>
          <p:cNvSpPr>
            <a:spLocks noGrp="1"/>
          </p:cNvSpPr>
          <p:nvPr>
            <p:ph type="body" sz="quarter" idx="16"/>
          </p:nvPr>
        </p:nvSpPr>
        <p:spPr>
          <a:xfrm>
            <a:off x="4686300" y="3285460"/>
            <a:ext cx="3505994" cy="2543839"/>
          </a:xfrm>
        </p:spPr>
        <p:txBody>
          <a:bodyPr/>
          <a:lstStyle>
            <a:lvl1pPr algn="l">
              <a:spcAft>
                <a:spcPts val="1200"/>
              </a:spcAft>
              <a:defRPr sz="1600" b="1">
                <a:solidFill>
                  <a:schemeClr val="accent1"/>
                </a:solidFill>
              </a:defRPr>
            </a:lvl1pPr>
            <a:lvl2pPr algn="l">
              <a:spcBef>
                <a:spcPts val="0"/>
              </a:spcBef>
              <a:spcAft>
                <a:spcPts val="1200"/>
              </a:spcAft>
              <a:buFont typeface="Arial" pitchFamily="34" charset="0"/>
              <a:buChar char="•"/>
              <a:defRPr sz="1400">
                <a:solidFill>
                  <a:srgbClr val="5F5F5F"/>
                </a:solidFill>
              </a:defRPr>
            </a:lvl2pPr>
            <a:lvl3pPr algn="ctr">
              <a:defRPr sz="1400"/>
            </a:lvl3pPr>
            <a:lvl4pPr algn="ctr">
              <a:defRPr sz="1100"/>
            </a:lvl4pPr>
            <a:lvl5pPr algn="ctr">
              <a:buNone/>
              <a:defRPr sz="1000"/>
            </a:lvl5pPr>
          </a:lstStyle>
          <a:p>
            <a:pPr lvl="0"/>
            <a:r>
              <a:rPr lang="en-US" smtClean="0"/>
              <a:t>Click to edit Master text styles</a:t>
            </a:r>
          </a:p>
          <a:p>
            <a:pPr lvl="1"/>
            <a:r>
              <a:rPr lang="en-US" smtClean="0"/>
              <a:t>Second level</a:t>
            </a:r>
          </a:p>
        </p:txBody>
      </p:sp>
      <p:sp>
        <p:nvSpPr>
          <p:cNvPr id="10" name="Picture Placeholder 7"/>
          <p:cNvSpPr>
            <a:spLocks noGrp="1"/>
          </p:cNvSpPr>
          <p:nvPr>
            <p:ph type="pic" sz="quarter" idx="17"/>
          </p:nvPr>
        </p:nvSpPr>
        <p:spPr>
          <a:xfrm>
            <a:off x="5566176" y="1520487"/>
            <a:ext cx="1794023" cy="1656021"/>
          </a:xfrm>
          <a:prstGeom prst="roundRect">
            <a:avLst>
              <a:gd name="adj" fmla="val 1714"/>
            </a:avLst>
          </a:prstGeom>
          <a:noFill/>
        </p:spPr>
        <p:txBody>
          <a:bodyPr anchor="b"/>
          <a:lstStyle>
            <a:lvl1pPr algn="ctr">
              <a:defRPr>
                <a:solidFill>
                  <a:schemeClr val="accent2"/>
                </a:solidFill>
              </a:defRPr>
            </a:lvl1pPr>
          </a:lstStyle>
          <a:p>
            <a:pPr lvl="0"/>
            <a:r>
              <a:rPr lang="en-US" noProof="0" smtClean="0">
                <a:sym typeface="Helvetica 45 Light" pitchFamily="-65" charset="0"/>
              </a:rPr>
              <a:t>Click icon to add picture</a:t>
            </a:r>
            <a:endParaRPr lang="en-US" noProof="0" dirty="0">
              <a:sym typeface="Helvetica 45 Light" pitchFamily="-65" charset="0"/>
            </a:endParaRPr>
          </a:p>
        </p:txBody>
      </p:sp>
      <p:sp>
        <p:nvSpPr>
          <p:cNvPr id="14" name="Rectangle 4"/>
          <p:cNvSpPr>
            <a:spLocks noGrp="1" noChangeArrowheads="1"/>
          </p:cNvSpPr>
          <p:nvPr>
            <p:ph type="title"/>
          </p:nvPr>
        </p:nvSpPr>
        <p:spPr bwMode="auto">
          <a:xfrm>
            <a:off x="571500" y="244552"/>
            <a:ext cx="8001000" cy="808323"/>
          </a:xfrm>
          <a:prstGeom prst="rect">
            <a:avLst/>
          </a:prstGeom>
          <a:noFill/>
          <a:ln w="12700">
            <a:noFill/>
            <a:miter lim="800000"/>
            <a:headEnd/>
            <a:tailEnd/>
          </a:ln>
        </p:spPr>
        <p:txBody>
          <a:bodyPr vert="horz" wrap="square" lIns="29305" tIns="29305" rIns="29305" bIns="29305" numCol="1" anchor="b" anchorCtr="0" compatLnSpc="1">
            <a:prstTxWarp prst="textNoShape">
              <a:avLst/>
            </a:prstTxWarp>
          </a:bodyPr>
          <a:lstStyle/>
          <a:p>
            <a:pPr lvl="0"/>
            <a:r>
              <a:rPr lang="en-US" smtClean="0">
                <a:sym typeface="Helvetica 45 Light" pitchFamily="-109" charset="0"/>
              </a:rPr>
              <a:t>Click to edit Master title style</a:t>
            </a:r>
            <a:endParaRPr lang="en-US" dirty="0" smtClean="0">
              <a:sym typeface="Helvetica 45 Light" pitchFamily="-109" charset="0"/>
            </a:endParaRPr>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a heavy text 1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1350335"/>
            <a:ext cx="8001000" cy="4478965"/>
          </a:xfrm>
        </p:spPr>
        <p:txBody>
          <a:bodyPr/>
          <a:lstStyle>
            <a:lvl1pPr>
              <a:lnSpc>
                <a:spcPct val="90000"/>
              </a:lnSpc>
              <a:spcAft>
                <a:spcPts val="1000"/>
              </a:spcAft>
              <a:defRPr/>
            </a:lvl1pPr>
            <a:lvl2pPr>
              <a:lnSpc>
                <a:spcPct val="90000"/>
              </a:lnSpc>
              <a:spcBef>
                <a:spcPts val="0"/>
              </a:spcBef>
              <a:spcAft>
                <a:spcPts val="1000"/>
              </a:spcAft>
              <a:buFont typeface="Arial" pitchFamily="34" charset="0"/>
              <a:buChar char="•"/>
              <a:defRPr/>
            </a:lvl2pPr>
            <a:lvl3pPr>
              <a:lnSpc>
                <a:spcPct val="90000"/>
              </a:lnSpc>
              <a:spcAft>
                <a:spcPts val="1000"/>
              </a:spcAft>
              <a:defRPr/>
            </a:lvl3pPr>
            <a:lvl4pPr>
              <a:lnSpc>
                <a:spcPct val="90000"/>
              </a:lnSpc>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4" name="Rectangle 4"/>
          <p:cNvSpPr>
            <a:spLocks noGrp="1" noChangeArrowheads="1"/>
          </p:cNvSpPr>
          <p:nvPr>
            <p:ph type="title"/>
          </p:nvPr>
        </p:nvSpPr>
        <p:spPr bwMode="auto">
          <a:xfrm>
            <a:off x="571500" y="244552"/>
            <a:ext cx="8001000" cy="808323"/>
          </a:xfrm>
          <a:prstGeom prst="rect">
            <a:avLst/>
          </a:prstGeom>
          <a:noFill/>
          <a:ln w="12700">
            <a:noFill/>
            <a:miter lim="800000"/>
            <a:headEnd/>
            <a:tailEnd/>
          </a:ln>
        </p:spPr>
        <p:txBody>
          <a:bodyPr vert="horz" wrap="square" lIns="29305" tIns="29305" rIns="29305" bIns="29305" numCol="1" anchor="b" anchorCtr="0" compatLnSpc="1">
            <a:prstTxWarp prst="textNoShape">
              <a:avLst/>
            </a:prstTxWarp>
          </a:bodyPr>
          <a:lstStyle/>
          <a:p>
            <a:pPr lvl="0"/>
            <a:r>
              <a:rPr lang="en-US" smtClean="0">
                <a:sym typeface="Helvetica 45 Light" pitchFamily="-109" charset="0"/>
              </a:rPr>
              <a:t>Click to edit Master title style</a:t>
            </a:r>
            <a:endParaRPr lang="en-US" dirty="0" smtClean="0">
              <a:sym typeface="Helvetica 45 Light" pitchFamily="-109" charset="0"/>
            </a:endParaRPr>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b heavy text 2 column">
    <p:spTree>
      <p:nvGrpSpPr>
        <p:cNvPr id="1" name=""/>
        <p:cNvGrpSpPr/>
        <p:nvPr/>
      </p:nvGrpSpPr>
      <p:grpSpPr>
        <a:xfrm>
          <a:off x="0" y="0"/>
          <a:ext cx="0" cy="0"/>
          <a:chOff x="0" y="0"/>
          <a:chExt cx="0" cy="0"/>
        </a:xfrm>
      </p:grpSpPr>
      <p:sp>
        <p:nvSpPr>
          <p:cNvPr id="6" name="Content Placeholder 2"/>
          <p:cNvSpPr>
            <a:spLocks noGrp="1"/>
          </p:cNvSpPr>
          <p:nvPr>
            <p:ph idx="1"/>
          </p:nvPr>
        </p:nvSpPr>
        <p:spPr>
          <a:xfrm>
            <a:off x="571500" y="1332963"/>
            <a:ext cx="3924300" cy="4504178"/>
          </a:xfrm>
        </p:spPr>
        <p:txBody>
          <a:bodyPr/>
          <a:lstStyle>
            <a:lvl1pPr marL="233363" indent="-233363">
              <a:defRPr/>
            </a:lvl1pPr>
            <a:lvl5pPr>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2"/>
          <p:cNvSpPr>
            <a:spLocks noGrp="1"/>
          </p:cNvSpPr>
          <p:nvPr>
            <p:ph idx="10"/>
          </p:nvPr>
        </p:nvSpPr>
        <p:spPr>
          <a:xfrm>
            <a:off x="4640360" y="1339703"/>
            <a:ext cx="3924300" cy="4504178"/>
          </a:xfrm>
        </p:spPr>
        <p:txBody>
          <a:bodyPr/>
          <a:lstStyle>
            <a:lvl1pPr marL="233363" indent="-233363">
              <a:defRPr/>
            </a:lvl1pPr>
            <a:lvl5pPr>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Rectangle 4"/>
          <p:cNvSpPr>
            <a:spLocks noGrp="1" noChangeArrowheads="1"/>
          </p:cNvSpPr>
          <p:nvPr>
            <p:ph type="title"/>
          </p:nvPr>
        </p:nvSpPr>
        <p:spPr bwMode="auto">
          <a:xfrm>
            <a:off x="571500" y="244552"/>
            <a:ext cx="8001000" cy="808323"/>
          </a:xfrm>
          <a:prstGeom prst="rect">
            <a:avLst/>
          </a:prstGeom>
          <a:noFill/>
          <a:ln w="12700">
            <a:noFill/>
            <a:miter lim="800000"/>
            <a:headEnd/>
            <a:tailEnd/>
          </a:ln>
        </p:spPr>
        <p:txBody>
          <a:bodyPr vert="horz" wrap="square" lIns="29305" tIns="29305" rIns="29305" bIns="29305" numCol="1" anchor="b" anchorCtr="0" compatLnSpc="1">
            <a:prstTxWarp prst="textNoShape">
              <a:avLst/>
            </a:prstTxWarp>
          </a:bodyPr>
          <a:lstStyle/>
          <a:p>
            <a:pPr lvl="0"/>
            <a:r>
              <a:rPr lang="en-US" smtClean="0">
                <a:sym typeface="Helvetica 45 Light" pitchFamily="-109" charset="0"/>
              </a:rPr>
              <a:t>Click to edit Master title style</a:t>
            </a:r>
            <a:endParaRPr lang="en-US" dirty="0" smtClean="0">
              <a:sym typeface="Helvetica 45 Light" pitchFamily="-109" charset="0"/>
            </a:endParaRPr>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 Heavy graphic top title ">
    <p:spTree>
      <p:nvGrpSpPr>
        <p:cNvPr id="1" name=""/>
        <p:cNvGrpSpPr/>
        <p:nvPr/>
      </p:nvGrpSpPr>
      <p:grpSpPr>
        <a:xfrm>
          <a:off x="0" y="0"/>
          <a:ext cx="0" cy="0"/>
          <a:chOff x="0" y="0"/>
          <a:chExt cx="0" cy="0"/>
        </a:xfrm>
      </p:grpSpPr>
      <p:sp>
        <p:nvSpPr>
          <p:cNvPr id="5" name="Rectangle 4"/>
          <p:cNvSpPr/>
          <p:nvPr/>
        </p:nvSpPr>
        <p:spPr bwMode="auto">
          <a:xfrm>
            <a:off x="414670" y="1010093"/>
            <a:ext cx="8452883" cy="393404"/>
          </a:xfrm>
          <a:prstGeom prst="rect">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sp>
        <p:nvSpPr>
          <p:cNvPr id="11" name="Title 10"/>
          <p:cNvSpPr>
            <a:spLocks noGrp="1"/>
          </p:cNvSpPr>
          <p:nvPr>
            <p:ph type="title"/>
          </p:nvPr>
        </p:nvSpPr>
        <p:spPr>
          <a:xfrm>
            <a:off x="333477" y="228601"/>
            <a:ext cx="8467623" cy="1034271"/>
          </a:xfrm>
        </p:spPr>
        <p:txBody>
          <a:bodyPr/>
          <a:lstStyle>
            <a:lvl1pPr algn="ctr">
              <a:defRPr/>
            </a:lvl1pPr>
          </a:lstStyle>
          <a:p>
            <a:r>
              <a:rPr lang="en-US" smtClean="0"/>
              <a:t>Click to edit Master title style</a:t>
            </a:r>
            <a:endParaRPr lang="en-US" dirty="0"/>
          </a:p>
        </p:txBody>
      </p:sp>
      <p:sp>
        <p:nvSpPr>
          <p:cNvPr id="6" name="Picture Placeholder 6"/>
          <p:cNvSpPr>
            <a:spLocks noGrp="1"/>
          </p:cNvSpPr>
          <p:nvPr>
            <p:ph type="pic" sz="quarter" idx="13"/>
          </p:nvPr>
        </p:nvSpPr>
        <p:spPr>
          <a:xfrm>
            <a:off x="342900" y="1382233"/>
            <a:ext cx="8458200" cy="4447067"/>
          </a:xfrm>
          <a:prstGeom prst="roundRect">
            <a:avLst>
              <a:gd name="adj" fmla="val 1255"/>
            </a:avLst>
          </a:prstGeom>
          <a:noFill/>
          <a:ln>
            <a:noFill/>
          </a:ln>
        </p:spPr>
        <p:style>
          <a:lnRef idx="2">
            <a:schemeClr val="accent3">
              <a:shade val="50000"/>
            </a:schemeClr>
          </a:lnRef>
          <a:fillRef idx="1">
            <a:schemeClr val="accent3"/>
          </a:fillRef>
          <a:effectRef idx="0">
            <a:schemeClr val="accent3"/>
          </a:effectRef>
          <a:fontRef idx="none"/>
        </p:style>
        <p:txBody>
          <a:bodyPr/>
          <a:lstStyle>
            <a:lvl1pPr algn="ctr">
              <a:defRPr/>
            </a:lvl1pPr>
          </a:lstStyle>
          <a:p>
            <a:pPr lvl="0"/>
            <a:r>
              <a:rPr lang="en-US" noProof="0" smtClean="0">
                <a:sym typeface="Helvetica 45 Light" pitchFamily="-65" charset="0"/>
              </a:rPr>
              <a:t>Click icon to add picture</a:t>
            </a:r>
            <a:endParaRPr lang="en-US" noProof="0" dirty="0">
              <a:sym typeface="Helvetica 45 Light" pitchFamily="-65"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a Mix of text and graphics">
    <p:spTree>
      <p:nvGrpSpPr>
        <p:cNvPr id="1" name=""/>
        <p:cNvGrpSpPr/>
        <p:nvPr/>
      </p:nvGrpSpPr>
      <p:grpSpPr>
        <a:xfrm>
          <a:off x="0" y="0"/>
          <a:ext cx="0" cy="0"/>
          <a:chOff x="0" y="0"/>
          <a:chExt cx="0" cy="0"/>
        </a:xfrm>
      </p:grpSpPr>
      <p:sp>
        <p:nvSpPr>
          <p:cNvPr id="8" name="Rectangle 7"/>
          <p:cNvSpPr/>
          <p:nvPr/>
        </p:nvSpPr>
        <p:spPr bwMode="auto">
          <a:xfrm>
            <a:off x="382772" y="999461"/>
            <a:ext cx="8452883" cy="393404"/>
          </a:xfrm>
          <a:prstGeom prst="rect">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cxnSp>
        <p:nvCxnSpPr>
          <p:cNvPr id="6" name="Straight Connector 5"/>
          <p:cNvCxnSpPr/>
          <p:nvPr/>
        </p:nvCxnSpPr>
        <p:spPr bwMode="auto">
          <a:xfrm>
            <a:off x="609600" y="1274763"/>
            <a:ext cx="4865688" cy="1587"/>
          </a:xfrm>
          <a:prstGeom prst="line">
            <a:avLst/>
          </a:prstGeom>
          <a:solidFill>
            <a:srgbClr val="FFAF03"/>
          </a:solidFill>
          <a:ln w="3175" cap="flat" cmpd="sng" algn="ctr">
            <a:solidFill>
              <a:schemeClr val="accent4">
                <a:lumMod val="65000"/>
              </a:schemeClr>
            </a:solidFill>
            <a:prstDash val="solid"/>
            <a:round/>
            <a:headEnd type="none" w="med" len="med"/>
            <a:tailEnd type="none" w="med" len="med"/>
          </a:ln>
          <a:effectLst/>
        </p:spPr>
      </p:cxnSp>
      <p:sp>
        <p:nvSpPr>
          <p:cNvPr id="3" name="Content Placeholder 2"/>
          <p:cNvSpPr>
            <a:spLocks noGrp="1"/>
          </p:cNvSpPr>
          <p:nvPr>
            <p:ph idx="1"/>
          </p:nvPr>
        </p:nvSpPr>
        <p:spPr>
          <a:xfrm>
            <a:off x="571500" y="1485900"/>
            <a:ext cx="4914900" cy="4343399"/>
          </a:xfrm>
        </p:spPr>
        <p:txBody>
          <a:bodyPr/>
          <a:lstStyle>
            <a:lvl2pPr>
              <a:spcAft>
                <a:spcPts val="300"/>
              </a:spcAft>
              <a:buClr>
                <a:schemeClr val="accent1"/>
              </a:buClr>
              <a:buSzPct val="100000"/>
              <a:buFont typeface="Arial" pitchFamily="34" charset="0"/>
              <a:buChar char="•"/>
              <a:defRPr>
                <a:solidFill>
                  <a:schemeClr val="bg1">
                    <a:lumMod val="75000"/>
                  </a:schemeClr>
                </a:solidFill>
              </a:defRPr>
            </a:lvl2pPr>
            <a:lvl3pPr>
              <a:spcAft>
                <a:spcPts val="300"/>
              </a:spcAft>
              <a:buClr>
                <a:schemeClr val="accent1"/>
              </a:buClr>
              <a:buSzPct val="100000"/>
              <a:buFont typeface="Arial" pitchFamily="34" charset="0"/>
              <a:buChar char="•"/>
              <a:defRPr>
                <a:solidFill>
                  <a:schemeClr val="bg1">
                    <a:lumMod val="75000"/>
                  </a:schemeClr>
                </a:solidFill>
              </a:defRPr>
            </a:lvl3pPr>
            <a:lvl4pPr>
              <a:spcAft>
                <a:spcPts val="300"/>
              </a:spcAft>
              <a:buClr>
                <a:schemeClr val="accent1"/>
              </a:buClr>
              <a:buSzPct val="100000"/>
              <a:buFont typeface="Arial" pitchFamily="34" charset="0"/>
              <a:buChar char="•"/>
              <a:defRPr>
                <a:solidFill>
                  <a:schemeClr val="bg1">
                    <a:lumMod val="75000"/>
                  </a:schemeClr>
                </a:solidFill>
              </a:defRPr>
            </a:lvl4pPr>
            <a:lvl5pPr>
              <a:spcAft>
                <a:spcPts val="300"/>
              </a:spcAft>
              <a:buClr>
                <a:schemeClr val="accent1"/>
              </a:buClr>
              <a:buSzPct val="100000"/>
              <a:buFont typeface="Arial" pitchFamily="34" charset="0"/>
              <a:buChar char="•"/>
              <a:defRPr>
                <a:solidFill>
                  <a:schemeClr val="bg1">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0"/>
          <p:cNvSpPr>
            <a:spLocks noGrp="1"/>
          </p:cNvSpPr>
          <p:nvPr>
            <p:ph type="title"/>
          </p:nvPr>
        </p:nvSpPr>
        <p:spPr>
          <a:xfrm>
            <a:off x="571500" y="228600"/>
            <a:ext cx="4914900" cy="1020083"/>
          </a:xfrm>
        </p:spPr>
        <p:txBody>
          <a:bodyPr/>
          <a:lstStyle/>
          <a:p>
            <a:r>
              <a:rPr lang="en-US" smtClean="0"/>
              <a:t>Click to edit Master title style</a:t>
            </a:r>
            <a:endParaRPr lang="en-US" dirty="0"/>
          </a:p>
        </p:txBody>
      </p:sp>
      <p:sp>
        <p:nvSpPr>
          <p:cNvPr id="7" name="Picture Placeholder 6"/>
          <p:cNvSpPr>
            <a:spLocks noGrp="1"/>
          </p:cNvSpPr>
          <p:nvPr>
            <p:ph type="pic" sz="quarter" idx="13"/>
          </p:nvPr>
        </p:nvSpPr>
        <p:spPr>
          <a:xfrm>
            <a:off x="5715000" y="342900"/>
            <a:ext cx="3086100" cy="5486400"/>
          </a:xfrm>
          <a:prstGeom prst="roundRect">
            <a:avLst>
              <a:gd name="adj" fmla="val 1284"/>
            </a:avLst>
          </a:prstGeom>
          <a:noFill/>
          <a:ln>
            <a:noFill/>
          </a:ln>
        </p:spPr>
        <p:style>
          <a:lnRef idx="2">
            <a:schemeClr val="accent3">
              <a:shade val="50000"/>
            </a:schemeClr>
          </a:lnRef>
          <a:fillRef idx="1">
            <a:schemeClr val="accent3"/>
          </a:fillRef>
          <a:effectRef idx="0">
            <a:schemeClr val="accent3"/>
          </a:effectRef>
          <a:fontRef idx="none"/>
        </p:style>
        <p:txBody>
          <a:bodyPr/>
          <a:lstStyle>
            <a:lvl1pPr algn="ctr">
              <a:defRPr/>
            </a:lvl1pPr>
          </a:lstStyle>
          <a:p>
            <a:pPr lvl="0"/>
            <a:r>
              <a:rPr lang="en-US" noProof="0" smtClean="0">
                <a:sym typeface="Helvetica 45 Light" pitchFamily="-65" charset="0"/>
              </a:rPr>
              <a:t>Click icon to add picture</a:t>
            </a:r>
            <a:endParaRPr lang="en-US" noProof="0">
              <a:sym typeface="Helvetica 45 Light" pitchFamily="-65" charset="0"/>
            </a:endParaRPr>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10" name="Rectangle 1"/>
          <p:cNvSpPr>
            <a:spLocks/>
          </p:cNvSpPr>
          <p:nvPr/>
        </p:nvSpPr>
        <p:spPr bwMode="auto">
          <a:xfrm>
            <a:off x="53165" y="63799"/>
            <a:ext cx="9021763" cy="6726238"/>
          </a:xfrm>
          <a:prstGeom prst="roundRect">
            <a:avLst>
              <a:gd name="adj" fmla="val 1181"/>
            </a:avLst>
          </a:prstGeom>
          <a:solidFill>
            <a:srgbClr val="FFFFFF"/>
          </a:solidFill>
          <a:ln w="9525">
            <a:noFill/>
            <a:round/>
            <a:headEnd/>
            <a:tailEnd/>
          </a:ln>
          <a:effectLst>
            <a:outerShdw blurRad="63500" dist="23000" dir="5400000" rotWithShape="0">
              <a:srgbClr val="000000">
                <a:alpha val="34999"/>
              </a:srgbClr>
            </a:outerShdw>
          </a:effectLst>
        </p:spPr>
        <p:txBody>
          <a:bodyPr lIns="0" tIns="0" rIns="0" bIns="0"/>
          <a:lstStyle/>
          <a:p>
            <a:pPr algn="ctr">
              <a:defRPr/>
            </a:pPr>
            <a:endParaRPr lang="en-US">
              <a:solidFill>
                <a:srgbClr val="7F7F7F"/>
              </a:solidFill>
              <a:latin typeface="Arial" charset="0"/>
            </a:endParaRPr>
          </a:p>
        </p:txBody>
      </p:sp>
      <p:sp>
        <p:nvSpPr>
          <p:cNvPr id="15" name="Text Box 3"/>
          <p:cNvSpPr txBox="1">
            <a:spLocks noChangeArrowheads="1"/>
          </p:cNvSpPr>
          <p:nvPr/>
        </p:nvSpPr>
        <p:spPr bwMode="auto">
          <a:xfrm>
            <a:off x="1854200" y="6270625"/>
            <a:ext cx="685800" cy="234950"/>
          </a:xfrm>
          <a:prstGeom prst="rect">
            <a:avLst/>
          </a:prstGeom>
          <a:noFill/>
          <a:ln w="12700">
            <a:noFill/>
            <a:miter lim="800000"/>
            <a:headEnd/>
            <a:tailEnd/>
          </a:ln>
          <a:effectLst/>
        </p:spPr>
        <p:txBody>
          <a:bodyPr wrap="none" lIns="42200" tIns="21100" rIns="42200" bIns="21100" anchor="ctr"/>
          <a:lstStyle/>
          <a:p>
            <a:pPr>
              <a:defRPr/>
            </a:pPr>
            <a:fld id="{DC86F07B-4C50-4A34-BFBB-A966486E35FC}" type="slidenum">
              <a:rPr lang="en-US" sz="800">
                <a:solidFill>
                  <a:schemeClr val="accent1"/>
                </a:solidFill>
                <a:latin typeface="Helvetica Neue" pitchFamily="-109" charset="0"/>
                <a:sym typeface="Helvetica Neue" pitchFamily="-109" charset="0"/>
              </a:rPr>
              <a:pPr>
                <a:defRPr/>
              </a:pPr>
              <a:t>‹#›</a:t>
            </a:fld>
            <a:endParaRPr lang="en-US" sz="800">
              <a:solidFill>
                <a:schemeClr val="accent1"/>
              </a:solidFill>
              <a:latin typeface="Helvetica Neue" pitchFamily="-109" charset="0"/>
              <a:sym typeface="Helvetica Neue" pitchFamily="-109" charset="0"/>
            </a:endParaRPr>
          </a:p>
        </p:txBody>
      </p:sp>
      <p:sp>
        <p:nvSpPr>
          <p:cNvPr id="16" name="Rectangle 15"/>
          <p:cNvSpPr/>
          <p:nvPr/>
        </p:nvSpPr>
        <p:spPr>
          <a:xfrm>
            <a:off x="482600" y="6280150"/>
            <a:ext cx="1449436" cy="215444"/>
          </a:xfrm>
          <a:prstGeom prst="rect">
            <a:avLst/>
          </a:prstGeom>
        </p:spPr>
        <p:txBody>
          <a:bodyPr wrap="none">
            <a:spAutoFit/>
          </a:bodyPr>
          <a:lstStyle/>
          <a:p>
            <a:pPr>
              <a:defRPr/>
            </a:pPr>
            <a:r>
              <a:rPr lang="en-US" sz="800" dirty="0">
                <a:solidFill>
                  <a:schemeClr val="accent1"/>
                </a:solidFill>
                <a:latin typeface="Helvetica Neue" pitchFamily="-109" charset="0"/>
                <a:sym typeface="Helvetica Neue" pitchFamily="-109" charset="0"/>
              </a:rPr>
              <a:t>©</a:t>
            </a:r>
            <a:r>
              <a:rPr lang="en-US" sz="800" dirty="0" smtClean="0">
                <a:solidFill>
                  <a:schemeClr val="accent1"/>
                </a:solidFill>
                <a:latin typeface="Helvetica Neue" pitchFamily="-109" charset="0"/>
                <a:sym typeface="Helvetica Neue" pitchFamily="-109" charset="0"/>
              </a:rPr>
              <a:t>2010 Convio</a:t>
            </a:r>
            <a:r>
              <a:rPr lang="en-US" sz="800" dirty="0">
                <a:solidFill>
                  <a:schemeClr val="accent1"/>
                </a:solidFill>
                <a:latin typeface="Helvetica Neue" pitchFamily="-109" charset="0"/>
                <a:sym typeface="Helvetica Neue" pitchFamily="-109" charset="0"/>
              </a:rPr>
              <a:t>, Inc.  |  Page</a:t>
            </a:r>
          </a:p>
        </p:txBody>
      </p:sp>
      <p:sp>
        <p:nvSpPr>
          <p:cNvPr id="1029" name="Rectangle 4"/>
          <p:cNvSpPr>
            <a:spLocks noGrp="1" noChangeArrowheads="1"/>
          </p:cNvSpPr>
          <p:nvPr>
            <p:ph type="title"/>
          </p:nvPr>
        </p:nvSpPr>
        <p:spPr bwMode="auto">
          <a:xfrm>
            <a:off x="571500" y="244552"/>
            <a:ext cx="8001000" cy="808323"/>
          </a:xfrm>
          <a:prstGeom prst="rect">
            <a:avLst/>
          </a:prstGeom>
          <a:noFill/>
          <a:ln w="12700">
            <a:noFill/>
            <a:miter lim="800000"/>
            <a:headEnd/>
            <a:tailEnd/>
          </a:ln>
        </p:spPr>
        <p:txBody>
          <a:bodyPr vert="horz" wrap="square" lIns="29305" tIns="29305" rIns="29305" bIns="29305" numCol="1" anchor="b" anchorCtr="0" compatLnSpc="1">
            <a:prstTxWarp prst="textNoShape">
              <a:avLst/>
            </a:prstTxWarp>
          </a:bodyPr>
          <a:lstStyle/>
          <a:p>
            <a:pPr lvl="0"/>
            <a:r>
              <a:rPr lang="en-US" smtClean="0">
                <a:sym typeface="Helvetica 45 Light" pitchFamily="-109" charset="0"/>
              </a:rPr>
              <a:t>Click to edit Master title style</a:t>
            </a:r>
            <a:endParaRPr lang="en-US" dirty="0" smtClean="0">
              <a:sym typeface="Helvetica 45 Light" pitchFamily="-109" charset="0"/>
            </a:endParaRPr>
          </a:p>
        </p:txBody>
      </p:sp>
      <p:sp>
        <p:nvSpPr>
          <p:cNvPr id="1030" name="Rectangle 5"/>
          <p:cNvSpPr>
            <a:spLocks noGrp="1" noChangeArrowheads="1"/>
          </p:cNvSpPr>
          <p:nvPr>
            <p:ph type="body" idx="1"/>
          </p:nvPr>
        </p:nvSpPr>
        <p:spPr bwMode="auto">
          <a:xfrm>
            <a:off x="571500" y="1307807"/>
            <a:ext cx="8001000" cy="4574658"/>
          </a:xfrm>
          <a:prstGeom prst="rect">
            <a:avLst/>
          </a:prstGeom>
          <a:noFill/>
          <a:ln w="12700">
            <a:noFill/>
            <a:miter lim="800000"/>
            <a:headEnd/>
            <a:tailEnd/>
          </a:ln>
        </p:spPr>
        <p:txBody>
          <a:bodyPr vert="horz" wrap="square" lIns="29305" tIns="29305" rIns="29305" bIns="29305" numCol="1" anchor="t" anchorCtr="0" compatLnSpc="1">
            <a:prstTxWarp prst="textNoShape">
              <a:avLst/>
            </a:prstTxWarp>
          </a:bodyPr>
          <a:lstStyle/>
          <a:p>
            <a:pPr lvl="0"/>
            <a:r>
              <a:rPr lang="en-US" dirty="0" smtClean="0">
                <a:sym typeface="Helvetica 45 Light" pitchFamily="-109" charset="0"/>
              </a:rPr>
              <a:t>Click to edit Master text styles</a:t>
            </a:r>
          </a:p>
          <a:p>
            <a:pPr lvl="1"/>
            <a:r>
              <a:rPr lang="en-US" dirty="0" smtClean="0">
                <a:sym typeface="Helvetica 45 Light" pitchFamily="-109" charset="0"/>
              </a:rPr>
              <a:t>Second level</a:t>
            </a:r>
          </a:p>
          <a:p>
            <a:pPr lvl="2"/>
            <a:r>
              <a:rPr lang="en-US" dirty="0" smtClean="0">
                <a:sym typeface="Helvetica 45 Light" pitchFamily="-109" charset="0"/>
              </a:rPr>
              <a:t>Third level</a:t>
            </a:r>
          </a:p>
          <a:p>
            <a:pPr lvl="3"/>
            <a:r>
              <a:rPr lang="en-US" dirty="0" smtClean="0">
                <a:sym typeface="Helvetica 45 Light" pitchFamily="-109" charset="0"/>
              </a:rPr>
              <a:t>Fourth level</a:t>
            </a:r>
          </a:p>
        </p:txBody>
      </p:sp>
      <p:pic>
        <p:nvPicPr>
          <p:cNvPr id="8" name="Picture 7" descr="Convio_logo_RGB.png"/>
          <p:cNvPicPr>
            <a:picLocks noChangeAspect="1"/>
          </p:cNvPicPr>
          <p:nvPr/>
        </p:nvPicPr>
        <p:blipFill>
          <a:blip r:embed="rId21" cstate="print"/>
          <a:stretch>
            <a:fillRect/>
          </a:stretch>
        </p:blipFill>
        <p:spPr>
          <a:xfrm>
            <a:off x="7591647" y="6276666"/>
            <a:ext cx="1233043" cy="296469"/>
          </a:xfrm>
          <a:prstGeom prst="rect">
            <a:avLst/>
          </a:prstGeom>
        </p:spPr>
      </p:pic>
      <p:cxnSp>
        <p:nvCxnSpPr>
          <p:cNvPr id="9" name="Straight Connector 8"/>
          <p:cNvCxnSpPr/>
          <p:nvPr/>
        </p:nvCxnSpPr>
        <p:spPr bwMode="auto">
          <a:xfrm flipV="1">
            <a:off x="609600" y="1192213"/>
            <a:ext cx="8002588" cy="7937"/>
          </a:xfrm>
          <a:prstGeom prst="line">
            <a:avLst/>
          </a:prstGeom>
          <a:solidFill>
            <a:srgbClr val="FFAF03"/>
          </a:solidFill>
          <a:ln w="3175" cap="flat" cmpd="sng" algn="ctr">
            <a:solidFill>
              <a:schemeClr val="accent4">
                <a:lumMod val="65000"/>
              </a:schemeClr>
            </a:solidFill>
            <a:prstDash val="solid"/>
            <a:round/>
            <a:headEnd type="none" w="med" len="med"/>
            <a:tailEnd type="none" w="med" len="med"/>
          </a:ln>
          <a:effectLst/>
        </p:spPr>
      </p:cxnSp>
      <p:cxnSp>
        <p:nvCxnSpPr>
          <p:cNvPr id="11" name="Straight Connector 10"/>
          <p:cNvCxnSpPr/>
          <p:nvPr/>
        </p:nvCxnSpPr>
        <p:spPr bwMode="auto">
          <a:xfrm flipV="1">
            <a:off x="588963" y="6098663"/>
            <a:ext cx="8002587" cy="7938"/>
          </a:xfrm>
          <a:prstGeom prst="line">
            <a:avLst/>
          </a:prstGeom>
          <a:solidFill>
            <a:srgbClr val="FFAF03"/>
          </a:solidFill>
          <a:ln w="3175" cap="flat" cmpd="sng" algn="ctr">
            <a:solidFill>
              <a:schemeClr val="accent4">
                <a:lumMod val="65000"/>
              </a:schemeClr>
            </a:solidFill>
            <a:prstDash val="solid"/>
            <a:round/>
            <a:headEnd type="none" w="med" len="med"/>
            <a:tailEnd type="none" w="med" len="med"/>
          </a:ln>
          <a:effectLst/>
        </p:spPr>
      </p:cxn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60" r:id="rId14"/>
    <p:sldLayoutId id="2147483675" r:id="rId15"/>
    <p:sldLayoutId id="2147483676" r:id="rId16"/>
    <p:sldLayoutId id="2147483677" r:id="rId17"/>
    <p:sldLayoutId id="2147483678" r:id="rId18"/>
    <p:sldLayoutId id="2147483679" r:id="rId19"/>
  </p:sldLayoutIdLst>
  <p:transition/>
  <p:timing>
    <p:tnLst>
      <p:par>
        <p:cTn id="1" dur="indefinite" restart="never" nodeType="tmRoot"/>
      </p:par>
    </p:tnLst>
  </p:timing>
  <p:txStyles>
    <p:titleStyle>
      <a:lvl1pPr algn="l" rtl="0" eaLnBrk="1" fontAlgn="base" hangingPunct="1">
        <a:spcBef>
          <a:spcPct val="0"/>
        </a:spcBef>
        <a:spcAft>
          <a:spcPct val="0"/>
        </a:spcAft>
        <a:defRPr sz="3200" b="1" kern="1200">
          <a:solidFill>
            <a:schemeClr val="accent1"/>
          </a:solidFill>
          <a:latin typeface="Arial"/>
          <a:ea typeface="Arial" pitchFamily="-111" charset="0"/>
          <a:cs typeface="Arial"/>
          <a:sym typeface="Helvetica 45 Light" pitchFamily="-109" charset="0"/>
        </a:defRPr>
      </a:lvl1pPr>
      <a:lvl2pPr algn="l" rtl="0" eaLnBrk="1" fontAlgn="base" hangingPunct="1">
        <a:spcBef>
          <a:spcPct val="0"/>
        </a:spcBef>
        <a:spcAft>
          <a:spcPct val="0"/>
        </a:spcAft>
        <a:defRPr sz="2800" b="1">
          <a:solidFill>
            <a:schemeClr val="accent1"/>
          </a:solidFill>
          <a:latin typeface="Arial" charset="0"/>
          <a:ea typeface="Arial" pitchFamily="-111" charset="0"/>
          <a:cs typeface="Arial" pitchFamily="-111" charset="0"/>
          <a:sym typeface="Helvetica 45 Light" pitchFamily="-109" charset="0"/>
        </a:defRPr>
      </a:lvl2pPr>
      <a:lvl3pPr algn="l" rtl="0" eaLnBrk="1" fontAlgn="base" hangingPunct="1">
        <a:spcBef>
          <a:spcPct val="0"/>
        </a:spcBef>
        <a:spcAft>
          <a:spcPct val="0"/>
        </a:spcAft>
        <a:defRPr sz="2800" b="1">
          <a:solidFill>
            <a:schemeClr val="accent1"/>
          </a:solidFill>
          <a:latin typeface="Arial" charset="0"/>
          <a:ea typeface="Arial" pitchFamily="-111" charset="0"/>
          <a:cs typeface="Arial" pitchFamily="-111" charset="0"/>
          <a:sym typeface="Helvetica 45 Light" pitchFamily="-109" charset="0"/>
        </a:defRPr>
      </a:lvl3pPr>
      <a:lvl4pPr algn="l" rtl="0" eaLnBrk="1" fontAlgn="base" hangingPunct="1">
        <a:spcBef>
          <a:spcPct val="0"/>
        </a:spcBef>
        <a:spcAft>
          <a:spcPct val="0"/>
        </a:spcAft>
        <a:defRPr sz="2800" b="1">
          <a:solidFill>
            <a:schemeClr val="accent1"/>
          </a:solidFill>
          <a:latin typeface="Arial" charset="0"/>
          <a:ea typeface="Arial" pitchFamily="-111" charset="0"/>
          <a:cs typeface="Arial" pitchFamily="-111" charset="0"/>
          <a:sym typeface="Helvetica 45 Light" pitchFamily="-109" charset="0"/>
        </a:defRPr>
      </a:lvl4pPr>
      <a:lvl5pPr algn="l" rtl="0" eaLnBrk="1" fontAlgn="base" hangingPunct="1">
        <a:spcBef>
          <a:spcPct val="0"/>
        </a:spcBef>
        <a:spcAft>
          <a:spcPct val="0"/>
        </a:spcAft>
        <a:defRPr sz="2800" b="1">
          <a:solidFill>
            <a:schemeClr val="accent1"/>
          </a:solidFill>
          <a:latin typeface="Arial" charset="0"/>
          <a:ea typeface="Arial" pitchFamily="-111" charset="0"/>
          <a:cs typeface="Arial" pitchFamily="-111" charset="0"/>
          <a:sym typeface="Helvetica 45 Light" pitchFamily="-109" charset="0"/>
        </a:defRPr>
      </a:lvl5pPr>
      <a:lvl6pPr marL="210998" algn="l" rtl="0" eaLnBrk="1" fontAlgn="base" hangingPunct="1">
        <a:spcBef>
          <a:spcPct val="0"/>
        </a:spcBef>
        <a:spcAft>
          <a:spcPct val="0"/>
        </a:spcAft>
        <a:defRPr sz="3500">
          <a:solidFill>
            <a:srgbClr val="FFAF03"/>
          </a:solidFill>
          <a:latin typeface="Helvetica 45 Light" pitchFamily="-65" charset="0"/>
          <a:ea typeface="ヒラギノ角ゴ ProN W3" pitchFamily="-65" charset="-128"/>
          <a:cs typeface="ヒラギノ角ゴ ProN W3" pitchFamily="-65" charset="-128"/>
          <a:sym typeface="Helvetica 45 Light" pitchFamily="-65" charset="0"/>
        </a:defRPr>
      </a:lvl6pPr>
      <a:lvl7pPr marL="421996" algn="l" rtl="0" eaLnBrk="1" fontAlgn="base" hangingPunct="1">
        <a:spcBef>
          <a:spcPct val="0"/>
        </a:spcBef>
        <a:spcAft>
          <a:spcPct val="0"/>
        </a:spcAft>
        <a:defRPr sz="3500">
          <a:solidFill>
            <a:srgbClr val="FFAF03"/>
          </a:solidFill>
          <a:latin typeface="Helvetica 45 Light" pitchFamily="-65" charset="0"/>
          <a:ea typeface="ヒラギノ角ゴ ProN W3" pitchFamily="-65" charset="-128"/>
          <a:cs typeface="ヒラギノ角ゴ ProN W3" pitchFamily="-65" charset="-128"/>
          <a:sym typeface="Helvetica 45 Light" pitchFamily="-65" charset="0"/>
        </a:defRPr>
      </a:lvl7pPr>
      <a:lvl8pPr marL="632993" algn="l" rtl="0" eaLnBrk="1" fontAlgn="base" hangingPunct="1">
        <a:spcBef>
          <a:spcPct val="0"/>
        </a:spcBef>
        <a:spcAft>
          <a:spcPct val="0"/>
        </a:spcAft>
        <a:defRPr sz="3500">
          <a:solidFill>
            <a:srgbClr val="FFAF03"/>
          </a:solidFill>
          <a:latin typeface="Helvetica 45 Light" pitchFamily="-65" charset="0"/>
          <a:ea typeface="ヒラギノ角ゴ ProN W3" pitchFamily="-65" charset="-128"/>
          <a:cs typeface="ヒラギノ角ゴ ProN W3" pitchFamily="-65" charset="-128"/>
          <a:sym typeface="Helvetica 45 Light" pitchFamily="-65" charset="0"/>
        </a:defRPr>
      </a:lvl8pPr>
      <a:lvl9pPr marL="843991" algn="l" rtl="0" eaLnBrk="1" fontAlgn="base" hangingPunct="1">
        <a:spcBef>
          <a:spcPct val="0"/>
        </a:spcBef>
        <a:spcAft>
          <a:spcPct val="0"/>
        </a:spcAft>
        <a:defRPr sz="3500">
          <a:solidFill>
            <a:srgbClr val="FFAF03"/>
          </a:solidFill>
          <a:latin typeface="Helvetica 45 Light" pitchFamily="-65" charset="0"/>
          <a:ea typeface="ヒラギノ角ゴ ProN W3" pitchFamily="-65" charset="-128"/>
          <a:cs typeface="ヒラギノ角ゴ ProN W3" pitchFamily="-65" charset="-128"/>
          <a:sym typeface="Helvetica 45 Light" pitchFamily="-65" charset="0"/>
        </a:defRPr>
      </a:lvl9pPr>
    </p:titleStyle>
    <p:bodyStyle>
      <a:lvl1pPr marL="292608" indent="-310896" algn="l" rtl="0" eaLnBrk="1" fontAlgn="base" hangingPunct="1">
        <a:lnSpc>
          <a:spcPct val="90000"/>
        </a:lnSpc>
        <a:spcBef>
          <a:spcPts val="1200"/>
        </a:spcBef>
        <a:spcAft>
          <a:spcPts val="1000"/>
        </a:spcAft>
        <a:buClr>
          <a:schemeClr val="accent1"/>
        </a:buClr>
        <a:buFont typeface="Arial" pitchFamily="34" charset="0"/>
        <a:buChar char="•"/>
        <a:defRPr sz="2800" kern="1200">
          <a:solidFill>
            <a:srgbClr val="5F5F5F"/>
          </a:solidFill>
          <a:latin typeface="Arial"/>
          <a:ea typeface="Arial" pitchFamily="-111" charset="0"/>
          <a:cs typeface="Arial"/>
          <a:sym typeface="Helvetica 45 Light" pitchFamily="-109" charset="0"/>
        </a:defRPr>
      </a:lvl1pPr>
      <a:lvl2pPr marL="457200" indent="-246888" algn="l" rtl="0" eaLnBrk="1" fontAlgn="base" hangingPunct="1">
        <a:lnSpc>
          <a:spcPct val="90000"/>
        </a:lnSpc>
        <a:spcBef>
          <a:spcPts val="0"/>
        </a:spcBef>
        <a:spcAft>
          <a:spcPts val="1000"/>
        </a:spcAft>
        <a:buClr>
          <a:schemeClr val="accent1"/>
        </a:buClr>
        <a:buFont typeface="Arial" charset="0"/>
        <a:buChar char="•"/>
        <a:defRPr sz="2600" kern="1200">
          <a:solidFill>
            <a:srgbClr val="5F5F5F"/>
          </a:solidFill>
          <a:latin typeface="Arial"/>
          <a:ea typeface="Arial" pitchFamily="-111" charset="0"/>
          <a:cs typeface="Arial"/>
          <a:sym typeface="Helvetica 45 Light" pitchFamily="-109" charset="0"/>
        </a:defRPr>
      </a:lvl2pPr>
      <a:lvl3pPr marL="574675" indent="-165100" algn="l" rtl="0" eaLnBrk="1" fontAlgn="base" hangingPunct="1">
        <a:lnSpc>
          <a:spcPct val="90000"/>
        </a:lnSpc>
        <a:spcBef>
          <a:spcPts val="0"/>
        </a:spcBef>
        <a:spcAft>
          <a:spcPts val="600"/>
        </a:spcAft>
        <a:buClr>
          <a:schemeClr val="accent1"/>
        </a:buClr>
        <a:buFont typeface="Arial" charset="0"/>
        <a:buChar char="•"/>
        <a:defRPr sz="2200" kern="1200">
          <a:solidFill>
            <a:srgbClr val="5F5F5F"/>
          </a:solidFill>
          <a:latin typeface="Arial"/>
          <a:ea typeface="Arial" pitchFamily="-111" charset="0"/>
          <a:cs typeface="Arial"/>
          <a:sym typeface="Helvetica 45 Light" pitchFamily="-109" charset="0"/>
        </a:defRPr>
      </a:lvl3pPr>
      <a:lvl4pPr marL="796925" indent="-222250" algn="l" rtl="0" eaLnBrk="1" fontAlgn="base" hangingPunct="1">
        <a:lnSpc>
          <a:spcPct val="90000"/>
        </a:lnSpc>
        <a:spcBef>
          <a:spcPts val="0"/>
        </a:spcBef>
        <a:spcAft>
          <a:spcPts val="600"/>
        </a:spcAft>
        <a:buClr>
          <a:schemeClr val="accent1"/>
        </a:buClr>
        <a:buFont typeface="Arial" charset="0"/>
        <a:buChar char="•"/>
        <a:defRPr kern="1200">
          <a:solidFill>
            <a:srgbClr val="5F5F5F"/>
          </a:solidFill>
          <a:latin typeface="Arial"/>
          <a:ea typeface="Arial" pitchFamily="-111" charset="0"/>
          <a:cs typeface="Arial"/>
          <a:sym typeface="Helvetica 45 Light" pitchFamily="-109" charset="0"/>
        </a:defRPr>
      </a:lvl4pPr>
      <a:lvl5pPr marL="949325" indent="-104775" algn="l" rtl="0" eaLnBrk="1" fontAlgn="base" hangingPunct="1">
        <a:spcBef>
          <a:spcPts val="875"/>
        </a:spcBef>
        <a:spcAft>
          <a:spcPts val="600"/>
        </a:spcAft>
        <a:buClr>
          <a:schemeClr val="accent1"/>
        </a:buClr>
        <a:buFont typeface="Arial" charset="0"/>
        <a:buChar char="•"/>
        <a:defRPr sz="1200" kern="1200">
          <a:solidFill>
            <a:srgbClr val="5F5F5F"/>
          </a:solidFill>
          <a:latin typeface="Arial"/>
          <a:ea typeface="Arial" pitchFamily="-111" charset="0"/>
          <a:cs typeface="Arial"/>
          <a:sym typeface="Helvetica 45 Light" pitchFamily="-109" charset="0"/>
        </a:defRPr>
      </a:lvl5pPr>
      <a:lvl6pPr marL="210998" algn="l" rtl="0" eaLnBrk="1" fontAlgn="base" hangingPunct="1">
        <a:spcBef>
          <a:spcPts val="877"/>
        </a:spcBef>
        <a:spcAft>
          <a:spcPct val="0"/>
        </a:spcAft>
        <a:defRPr sz="1100">
          <a:solidFill>
            <a:srgbClr val="CDCBDA"/>
          </a:solidFill>
          <a:latin typeface="+mn-lt"/>
          <a:ea typeface="+mn-ea"/>
          <a:cs typeface="+mn-cs"/>
          <a:sym typeface="Helvetica 45 Light" pitchFamily="-65" charset="0"/>
        </a:defRPr>
      </a:lvl6pPr>
      <a:lvl7pPr marL="421996" algn="l" rtl="0" eaLnBrk="1" fontAlgn="base" hangingPunct="1">
        <a:spcBef>
          <a:spcPts val="877"/>
        </a:spcBef>
        <a:spcAft>
          <a:spcPct val="0"/>
        </a:spcAft>
        <a:defRPr sz="1100">
          <a:solidFill>
            <a:srgbClr val="CDCBDA"/>
          </a:solidFill>
          <a:latin typeface="+mn-lt"/>
          <a:ea typeface="+mn-ea"/>
          <a:cs typeface="+mn-cs"/>
          <a:sym typeface="Helvetica 45 Light" pitchFamily="-65" charset="0"/>
        </a:defRPr>
      </a:lvl7pPr>
      <a:lvl8pPr marL="632993" algn="l" rtl="0" eaLnBrk="1" fontAlgn="base" hangingPunct="1">
        <a:spcBef>
          <a:spcPts val="877"/>
        </a:spcBef>
        <a:spcAft>
          <a:spcPct val="0"/>
        </a:spcAft>
        <a:defRPr sz="1100">
          <a:solidFill>
            <a:srgbClr val="CDCBDA"/>
          </a:solidFill>
          <a:latin typeface="+mn-lt"/>
          <a:ea typeface="+mn-ea"/>
          <a:cs typeface="+mn-cs"/>
          <a:sym typeface="Helvetica 45 Light" pitchFamily="-65" charset="0"/>
        </a:defRPr>
      </a:lvl8pPr>
      <a:lvl9pPr marL="843991" algn="l" rtl="0" eaLnBrk="1" fontAlgn="base" hangingPunct="1">
        <a:spcBef>
          <a:spcPts val="877"/>
        </a:spcBef>
        <a:spcAft>
          <a:spcPct val="0"/>
        </a:spcAft>
        <a:defRPr sz="1100">
          <a:solidFill>
            <a:srgbClr val="CDCBDA"/>
          </a:solidFill>
          <a:latin typeface="+mn-lt"/>
          <a:ea typeface="+mn-ea"/>
          <a:cs typeface="+mn-cs"/>
          <a:sym typeface="Helvetica 45 Light" pitchFamily="-65" charset="0"/>
        </a:defRPr>
      </a:lvl9pPr>
    </p:bodyStyle>
    <p:otherStyle>
      <a:defPPr>
        <a:defRPr lang="en-US"/>
      </a:defPPr>
      <a:lvl1pPr marL="0" algn="l" defTabSz="210998" rtl="0" eaLnBrk="1" latinLnBrk="0" hangingPunct="1">
        <a:defRPr sz="800" kern="1200">
          <a:solidFill>
            <a:schemeClr val="tx1"/>
          </a:solidFill>
          <a:latin typeface="+mn-lt"/>
          <a:ea typeface="+mn-ea"/>
          <a:cs typeface="+mn-cs"/>
        </a:defRPr>
      </a:lvl1pPr>
      <a:lvl2pPr marL="210998" algn="l" defTabSz="210998" rtl="0" eaLnBrk="1" latinLnBrk="0" hangingPunct="1">
        <a:defRPr sz="800" kern="1200">
          <a:solidFill>
            <a:schemeClr val="tx1"/>
          </a:solidFill>
          <a:latin typeface="+mn-lt"/>
          <a:ea typeface="+mn-ea"/>
          <a:cs typeface="+mn-cs"/>
        </a:defRPr>
      </a:lvl2pPr>
      <a:lvl3pPr marL="421996" algn="l" defTabSz="210998" rtl="0" eaLnBrk="1" latinLnBrk="0" hangingPunct="1">
        <a:defRPr sz="800" kern="1200">
          <a:solidFill>
            <a:schemeClr val="tx1"/>
          </a:solidFill>
          <a:latin typeface="+mn-lt"/>
          <a:ea typeface="+mn-ea"/>
          <a:cs typeface="+mn-cs"/>
        </a:defRPr>
      </a:lvl3pPr>
      <a:lvl4pPr marL="632993" algn="l" defTabSz="210998" rtl="0" eaLnBrk="1" latinLnBrk="0" hangingPunct="1">
        <a:defRPr sz="800" kern="1200">
          <a:solidFill>
            <a:schemeClr val="tx1"/>
          </a:solidFill>
          <a:latin typeface="+mn-lt"/>
          <a:ea typeface="+mn-ea"/>
          <a:cs typeface="+mn-cs"/>
        </a:defRPr>
      </a:lvl4pPr>
      <a:lvl5pPr marL="843991" algn="l" defTabSz="210998" rtl="0" eaLnBrk="1" latinLnBrk="0" hangingPunct="1">
        <a:defRPr sz="800" kern="1200">
          <a:solidFill>
            <a:schemeClr val="tx1"/>
          </a:solidFill>
          <a:latin typeface="+mn-lt"/>
          <a:ea typeface="+mn-ea"/>
          <a:cs typeface="+mn-cs"/>
        </a:defRPr>
      </a:lvl5pPr>
      <a:lvl6pPr marL="1054989" algn="l" defTabSz="210998" rtl="0" eaLnBrk="1" latinLnBrk="0" hangingPunct="1">
        <a:defRPr sz="800" kern="1200">
          <a:solidFill>
            <a:schemeClr val="tx1"/>
          </a:solidFill>
          <a:latin typeface="+mn-lt"/>
          <a:ea typeface="+mn-ea"/>
          <a:cs typeface="+mn-cs"/>
        </a:defRPr>
      </a:lvl6pPr>
      <a:lvl7pPr marL="1265987" algn="l" defTabSz="210998" rtl="0" eaLnBrk="1" latinLnBrk="0" hangingPunct="1">
        <a:defRPr sz="800" kern="1200">
          <a:solidFill>
            <a:schemeClr val="tx1"/>
          </a:solidFill>
          <a:latin typeface="+mn-lt"/>
          <a:ea typeface="+mn-ea"/>
          <a:cs typeface="+mn-cs"/>
        </a:defRPr>
      </a:lvl7pPr>
      <a:lvl8pPr marL="1476985" algn="l" defTabSz="210998" rtl="0" eaLnBrk="1" latinLnBrk="0" hangingPunct="1">
        <a:defRPr sz="800" kern="1200">
          <a:solidFill>
            <a:schemeClr val="tx1"/>
          </a:solidFill>
          <a:latin typeface="+mn-lt"/>
          <a:ea typeface="+mn-ea"/>
          <a:cs typeface="+mn-cs"/>
        </a:defRPr>
      </a:lvl8pPr>
      <a:lvl9pPr marL="1687982" algn="l" defTabSz="210998" rtl="0" eaLnBrk="1" latinLnBrk="0" hangingPunct="1">
        <a:defRPr sz="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6.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chart" Target="../charts/chart3.xml"/><Relationship Id="rId7" Type="http://schemas.openxmlformats.org/officeDocument/2006/relationships/chart" Target="../charts/chart7.xm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3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6.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8.xml"/><Relationship Id="rId1" Type="http://schemas.openxmlformats.org/officeDocument/2006/relationships/slideLayout" Target="../slideLayouts/slideLayout16.xml"/><Relationship Id="rId5" Type="http://schemas.openxmlformats.org/officeDocument/2006/relationships/hyperlink" Target="http://www.convio.com/go" TargetMode="External"/><Relationship Id="rId4" Type="http://schemas.openxmlformats.org/officeDocument/2006/relationships/hyperlink" Target="mailto:dspringer@convio.com"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52400" y="6172200"/>
            <a:ext cx="2362200" cy="381000"/>
          </a:xfrm>
          <a:prstGeom prst="rect">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dirty="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pic>
        <p:nvPicPr>
          <p:cNvPr id="6" name="Picture 5" descr="Fast-track image.jpg"/>
          <p:cNvPicPr>
            <a:picLocks noChangeAspect="1"/>
          </p:cNvPicPr>
          <p:nvPr/>
        </p:nvPicPr>
        <p:blipFill>
          <a:blip r:embed="rId3" cstate="print"/>
          <a:stretch>
            <a:fillRect/>
          </a:stretch>
        </p:blipFill>
        <p:spPr>
          <a:xfrm>
            <a:off x="341376" y="755904"/>
            <a:ext cx="8461248" cy="5346192"/>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2"/>
          <p:cNvSpPr>
            <a:spLocks noGrp="1"/>
          </p:cNvSpPr>
          <p:nvPr>
            <p:ph type="title"/>
          </p:nvPr>
        </p:nvSpPr>
        <p:spPr/>
        <p:txBody>
          <a:bodyPr lIns="29305" tIns="29305" rIns="29305" bIns="29305"/>
          <a:lstStyle/>
          <a:p>
            <a:pPr eaLnBrk="1" hangingPunct="1"/>
            <a:r>
              <a:rPr lang="en-US" dirty="0" smtClean="0"/>
              <a:t>List Growth Ideas</a:t>
            </a:r>
          </a:p>
        </p:txBody>
      </p:sp>
      <p:sp>
        <p:nvSpPr>
          <p:cNvPr id="6" name="Pentagon 5"/>
          <p:cNvSpPr/>
          <p:nvPr/>
        </p:nvSpPr>
        <p:spPr bwMode="auto">
          <a:xfrm>
            <a:off x="550335" y="1464734"/>
            <a:ext cx="3530600" cy="558800"/>
          </a:xfrm>
          <a:prstGeom prst="homePlate">
            <a:avLst/>
          </a:prstGeom>
          <a:solidFill>
            <a:schemeClr val="tx1">
              <a:lumMod val="40000"/>
              <a:lumOff val="6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ea typeface="ヒラギノ角ゴ ProN W3" pitchFamily="-65" charset="-128"/>
                <a:cs typeface="ヒラギノ角ゴ ProN W3" pitchFamily="-65" charset="-128"/>
                <a:sym typeface="Helvetica 45 Light" pitchFamily="-65" charset="0"/>
              </a:rPr>
              <a:t>Pledges</a:t>
            </a:r>
            <a:endParaRPr kumimoji="0" lang="en-US" sz="2400" b="1" i="0" u="none" strike="noStrike" cap="none" normalizeH="0" baseline="0" dirty="0">
              <a:ln>
                <a:noFill/>
              </a:ln>
              <a:solidFill>
                <a:srgbClr val="FFFFFF"/>
              </a:solidFill>
              <a:effectLst/>
              <a:ea typeface="ヒラギノ角ゴ ProN W3" pitchFamily="-65" charset="-128"/>
              <a:cs typeface="ヒラギノ角ゴ ProN W3" pitchFamily="-65" charset="-128"/>
              <a:sym typeface="Helvetica 45 Light" pitchFamily="-65" charset="0"/>
            </a:endParaRPr>
          </a:p>
        </p:txBody>
      </p:sp>
      <p:sp>
        <p:nvSpPr>
          <p:cNvPr id="12" name="Pentagon 11"/>
          <p:cNvSpPr/>
          <p:nvPr/>
        </p:nvSpPr>
        <p:spPr bwMode="auto">
          <a:xfrm>
            <a:off x="567269" y="2235200"/>
            <a:ext cx="3530600" cy="558800"/>
          </a:xfrm>
          <a:prstGeom prst="homePlate">
            <a:avLst/>
          </a:prstGeom>
          <a:solidFill>
            <a:srgbClr val="00A9E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ea typeface="ヒラギノ角ゴ ProN W3" pitchFamily="-65" charset="-128"/>
                <a:cs typeface="ヒラギノ角ゴ ProN W3" pitchFamily="-65" charset="-128"/>
                <a:sym typeface="Helvetica 45 Light" pitchFamily="-65" charset="0"/>
              </a:rPr>
              <a:t>Gi</a:t>
            </a:r>
            <a:r>
              <a:rPr lang="en-US" sz="2400" b="1" dirty="0" smtClean="0">
                <a:solidFill>
                  <a:srgbClr val="FFFFFF"/>
                </a:solidFill>
                <a:ea typeface="ヒラギノ角ゴ ProN W3" pitchFamily="-65" charset="-128"/>
                <a:cs typeface="ヒラギノ角ゴ ProN W3" pitchFamily="-65" charset="-128"/>
                <a:sym typeface="Helvetica 45 Light" pitchFamily="-65" charset="0"/>
              </a:rPr>
              <a:t>ve-</a:t>
            </a:r>
            <a:r>
              <a:rPr lang="en-US" sz="2400" b="1" dirty="0" err="1" smtClean="0">
                <a:solidFill>
                  <a:srgbClr val="FFFFFF"/>
                </a:solidFill>
                <a:ea typeface="ヒラギノ角ゴ ProN W3" pitchFamily="-65" charset="-128"/>
                <a:cs typeface="ヒラギノ角ゴ ProN W3" pitchFamily="-65" charset="-128"/>
                <a:sym typeface="Helvetica 45 Light" pitchFamily="-65" charset="0"/>
              </a:rPr>
              <a:t>Aways</a:t>
            </a:r>
            <a:endParaRPr kumimoji="0" lang="en-US" sz="2400" b="1" i="0" u="none" strike="noStrike" cap="none" normalizeH="0" baseline="0" dirty="0">
              <a:ln>
                <a:noFill/>
              </a:ln>
              <a:solidFill>
                <a:srgbClr val="FFFFFF"/>
              </a:solidFill>
              <a:effectLst/>
              <a:ea typeface="ヒラギノ角ゴ ProN W3" pitchFamily="-65" charset="-128"/>
              <a:cs typeface="ヒラギノ角ゴ ProN W3" pitchFamily="-65" charset="-128"/>
              <a:sym typeface="Helvetica 45 Light" pitchFamily="-65" charset="0"/>
            </a:endParaRPr>
          </a:p>
        </p:txBody>
      </p:sp>
      <p:pic>
        <p:nvPicPr>
          <p:cNvPr id="13" name="Picture 12" descr=" geek1.jpg                                                      00529368New HD                         C3F71A3E:"/>
          <p:cNvPicPr>
            <a:picLocks noChangeAspect="1" noChangeArrowheads="1"/>
          </p:cNvPicPr>
          <p:nvPr/>
        </p:nvPicPr>
        <p:blipFill>
          <a:blip r:embed="rId2" cstate="print"/>
          <a:srcRect/>
          <a:stretch>
            <a:fillRect/>
          </a:stretch>
        </p:blipFill>
        <p:spPr bwMode="auto">
          <a:xfrm>
            <a:off x="4657725" y="1346892"/>
            <a:ext cx="4241800" cy="4031539"/>
          </a:xfrm>
          <a:prstGeom prst="rect">
            <a:avLst/>
          </a:prstGeom>
          <a:noFill/>
          <a:ln w="9525">
            <a:noFill/>
            <a:miter lim="800000"/>
            <a:headEnd/>
            <a:tailEnd/>
          </a:ln>
        </p:spPr>
      </p:pic>
      <p:pic>
        <p:nvPicPr>
          <p:cNvPr id="14" name="Picture 3" descr="postcards-1.jpg                                                000003AFOMRF_DEPT_STORAGE              00000000:"/>
          <p:cNvPicPr>
            <a:picLocks noChangeAspect="1" noChangeArrowheads="1"/>
          </p:cNvPicPr>
          <p:nvPr/>
        </p:nvPicPr>
        <p:blipFill>
          <a:blip r:embed="rId3" cstate="print"/>
          <a:srcRect/>
          <a:stretch>
            <a:fillRect/>
          </a:stretch>
        </p:blipFill>
        <p:spPr bwMode="auto">
          <a:xfrm>
            <a:off x="276225" y="3181993"/>
            <a:ext cx="4353981" cy="274573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2"/>
          <p:cNvSpPr>
            <a:spLocks noGrp="1"/>
          </p:cNvSpPr>
          <p:nvPr>
            <p:ph type="title"/>
          </p:nvPr>
        </p:nvSpPr>
        <p:spPr/>
        <p:txBody>
          <a:bodyPr lIns="29305" tIns="29305" rIns="29305" bIns="29305"/>
          <a:lstStyle/>
          <a:p>
            <a:pPr eaLnBrk="1" hangingPunct="1"/>
            <a:r>
              <a:rPr lang="en-US" dirty="0" smtClean="0"/>
              <a:t>List Growth Ideas</a:t>
            </a:r>
          </a:p>
        </p:txBody>
      </p:sp>
      <p:sp>
        <p:nvSpPr>
          <p:cNvPr id="6" name="Pentagon 5"/>
          <p:cNvSpPr/>
          <p:nvPr/>
        </p:nvSpPr>
        <p:spPr bwMode="auto">
          <a:xfrm>
            <a:off x="550335" y="1464734"/>
            <a:ext cx="3530600" cy="558800"/>
          </a:xfrm>
          <a:prstGeom prst="homePlate">
            <a:avLst/>
          </a:prstGeom>
          <a:solidFill>
            <a:schemeClr val="tx1">
              <a:lumMod val="40000"/>
              <a:lumOff val="6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ea typeface="ヒラギノ角ゴ ProN W3" pitchFamily="-65" charset="-128"/>
                <a:cs typeface="ヒラギノ角ゴ ProN W3" pitchFamily="-65" charset="-128"/>
                <a:sym typeface="Helvetica 45 Light" pitchFamily="-65" charset="0"/>
              </a:rPr>
              <a:t>Pledges</a:t>
            </a:r>
            <a:endParaRPr kumimoji="0" lang="en-US" sz="2400" b="1" i="0" u="none" strike="noStrike" cap="none" normalizeH="0" baseline="0" dirty="0">
              <a:ln>
                <a:noFill/>
              </a:ln>
              <a:solidFill>
                <a:srgbClr val="FFFFFF"/>
              </a:solidFill>
              <a:effectLst/>
              <a:ea typeface="ヒラギノ角ゴ ProN W3" pitchFamily="-65" charset="-128"/>
              <a:cs typeface="ヒラギノ角ゴ ProN W3" pitchFamily="-65" charset="-128"/>
              <a:sym typeface="Helvetica 45 Light" pitchFamily="-65" charset="0"/>
            </a:endParaRPr>
          </a:p>
        </p:txBody>
      </p:sp>
      <p:sp>
        <p:nvSpPr>
          <p:cNvPr id="12" name="Pentagon 11"/>
          <p:cNvSpPr/>
          <p:nvPr/>
        </p:nvSpPr>
        <p:spPr bwMode="auto">
          <a:xfrm>
            <a:off x="567269" y="2235200"/>
            <a:ext cx="3530600" cy="558800"/>
          </a:xfrm>
          <a:prstGeom prst="homePlate">
            <a:avLst/>
          </a:prstGeom>
          <a:solidFill>
            <a:srgbClr val="CCCCCC"/>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ea typeface="ヒラギノ角ゴ ProN W3" pitchFamily="-65" charset="-128"/>
                <a:cs typeface="ヒラギノ角ゴ ProN W3" pitchFamily="-65" charset="-128"/>
                <a:sym typeface="Helvetica 45 Light" pitchFamily="-65" charset="0"/>
              </a:rPr>
              <a:t>Gi</a:t>
            </a:r>
            <a:r>
              <a:rPr lang="en-US" sz="2400" b="1" dirty="0" smtClean="0">
                <a:solidFill>
                  <a:srgbClr val="FFFFFF"/>
                </a:solidFill>
                <a:ea typeface="ヒラギノ角ゴ ProN W3" pitchFamily="-65" charset="-128"/>
                <a:cs typeface="ヒラギノ角ゴ ProN W3" pitchFamily="-65" charset="-128"/>
                <a:sym typeface="Helvetica 45 Light" pitchFamily="-65" charset="0"/>
              </a:rPr>
              <a:t>ve-</a:t>
            </a:r>
            <a:r>
              <a:rPr lang="en-US" sz="2400" b="1" dirty="0" err="1" smtClean="0">
                <a:solidFill>
                  <a:srgbClr val="FFFFFF"/>
                </a:solidFill>
                <a:ea typeface="ヒラギノ角ゴ ProN W3" pitchFamily="-65" charset="-128"/>
                <a:cs typeface="ヒラギノ角ゴ ProN W3" pitchFamily="-65" charset="-128"/>
                <a:sym typeface="Helvetica 45 Light" pitchFamily="-65" charset="0"/>
              </a:rPr>
              <a:t>Aways</a:t>
            </a:r>
            <a:endParaRPr kumimoji="0" lang="en-US" sz="2400" b="1" i="0" u="none" strike="noStrike" cap="none" normalizeH="0" baseline="0" dirty="0">
              <a:ln>
                <a:noFill/>
              </a:ln>
              <a:solidFill>
                <a:srgbClr val="FFFFFF"/>
              </a:solidFill>
              <a:effectLst/>
              <a:ea typeface="ヒラギノ角ゴ ProN W3" pitchFamily="-65" charset="-128"/>
              <a:cs typeface="ヒラギノ角ゴ ProN W3" pitchFamily="-65" charset="-128"/>
              <a:sym typeface="Helvetica 45 Light" pitchFamily="-65" charset="0"/>
            </a:endParaRPr>
          </a:p>
        </p:txBody>
      </p:sp>
      <p:sp>
        <p:nvSpPr>
          <p:cNvPr id="7" name="Pentagon 6"/>
          <p:cNvSpPr/>
          <p:nvPr/>
        </p:nvSpPr>
        <p:spPr bwMode="auto">
          <a:xfrm>
            <a:off x="558802" y="3014134"/>
            <a:ext cx="3530600" cy="558800"/>
          </a:xfrm>
          <a:prstGeom prst="homePlate">
            <a:avLst/>
          </a:prstGeom>
          <a:solidFill>
            <a:srgbClr val="00A9E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ea typeface="ヒラギノ角ゴ ProN W3" pitchFamily="-65" charset="-128"/>
                <a:cs typeface="ヒラギノ角ゴ ProN W3" pitchFamily="-65" charset="-128"/>
                <a:sym typeface="Helvetica 45 Light" pitchFamily="-65" charset="0"/>
              </a:rPr>
              <a:t>Downloads</a:t>
            </a:r>
            <a:endParaRPr kumimoji="0" lang="en-US" sz="2400" b="1" i="0" u="none" strike="noStrike" cap="none" normalizeH="0" baseline="0" dirty="0">
              <a:ln>
                <a:noFill/>
              </a:ln>
              <a:solidFill>
                <a:srgbClr val="FFFFFF"/>
              </a:solidFill>
              <a:effectLst/>
              <a:ea typeface="ヒラギノ角ゴ ProN W3" pitchFamily="-65" charset="-128"/>
              <a:cs typeface="ヒラギノ角ゴ ProN W3" pitchFamily="-65" charset="-128"/>
              <a:sym typeface="Helvetica 45 Light" pitchFamily="-65" charset="0"/>
            </a:endParaRPr>
          </a:p>
        </p:txBody>
      </p:sp>
      <p:pic>
        <p:nvPicPr>
          <p:cNvPr id="8" name="Picture 2"/>
          <p:cNvPicPr>
            <a:picLocks noChangeAspect="1" noChangeArrowheads="1"/>
          </p:cNvPicPr>
          <p:nvPr/>
        </p:nvPicPr>
        <p:blipFill>
          <a:blip r:embed="rId2" cstate="print"/>
          <a:srcRect l="532" t="-1083"/>
          <a:stretch>
            <a:fillRect/>
          </a:stretch>
        </p:blipFill>
        <p:spPr bwMode="auto">
          <a:xfrm>
            <a:off x="4207933" y="1270000"/>
            <a:ext cx="4743980" cy="474382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2"/>
          <p:cNvSpPr>
            <a:spLocks noGrp="1"/>
          </p:cNvSpPr>
          <p:nvPr>
            <p:ph type="title"/>
          </p:nvPr>
        </p:nvSpPr>
        <p:spPr/>
        <p:txBody>
          <a:bodyPr lIns="29305" tIns="29305" rIns="29305" bIns="29305"/>
          <a:lstStyle/>
          <a:p>
            <a:pPr eaLnBrk="1" hangingPunct="1"/>
            <a:r>
              <a:rPr lang="en-US" dirty="0" smtClean="0"/>
              <a:t>List Growth Ideas</a:t>
            </a:r>
          </a:p>
        </p:txBody>
      </p:sp>
      <p:sp>
        <p:nvSpPr>
          <p:cNvPr id="6" name="Pentagon 5"/>
          <p:cNvSpPr/>
          <p:nvPr/>
        </p:nvSpPr>
        <p:spPr bwMode="auto">
          <a:xfrm>
            <a:off x="550335" y="1464734"/>
            <a:ext cx="3530600" cy="558800"/>
          </a:xfrm>
          <a:prstGeom prst="homePlate">
            <a:avLst/>
          </a:prstGeom>
          <a:solidFill>
            <a:schemeClr val="tx1">
              <a:lumMod val="40000"/>
              <a:lumOff val="6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ea typeface="ヒラギノ角ゴ ProN W3" pitchFamily="-65" charset="-128"/>
                <a:cs typeface="ヒラギノ角ゴ ProN W3" pitchFamily="-65" charset="-128"/>
                <a:sym typeface="Helvetica 45 Light" pitchFamily="-65" charset="0"/>
              </a:rPr>
              <a:t>Pledges</a:t>
            </a:r>
            <a:endParaRPr kumimoji="0" lang="en-US" sz="2400" b="1" i="0" u="none" strike="noStrike" cap="none" normalizeH="0" baseline="0" dirty="0">
              <a:ln>
                <a:noFill/>
              </a:ln>
              <a:solidFill>
                <a:srgbClr val="FFFFFF"/>
              </a:solidFill>
              <a:effectLst/>
              <a:ea typeface="ヒラギノ角ゴ ProN W3" pitchFamily="-65" charset="-128"/>
              <a:cs typeface="ヒラギノ角ゴ ProN W3" pitchFamily="-65" charset="-128"/>
              <a:sym typeface="Helvetica 45 Light" pitchFamily="-65" charset="0"/>
            </a:endParaRPr>
          </a:p>
        </p:txBody>
      </p:sp>
      <p:sp>
        <p:nvSpPr>
          <p:cNvPr id="12" name="Pentagon 11"/>
          <p:cNvSpPr/>
          <p:nvPr/>
        </p:nvSpPr>
        <p:spPr bwMode="auto">
          <a:xfrm>
            <a:off x="567269" y="2235200"/>
            <a:ext cx="3530600" cy="558800"/>
          </a:xfrm>
          <a:prstGeom prst="homePlate">
            <a:avLst/>
          </a:prstGeom>
          <a:solidFill>
            <a:srgbClr val="CCCCCC"/>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ea typeface="ヒラギノ角ゴ ProN W3" pitchFamily="-65" charset="-128"/>
                <a:cs typeface="ヒラギノ角ゴ ProN W3" pitchFamily="-65" charset="-128"/>
                <a:sym typeface="Helvetica 45 Light" pitchFamily="-65" charset="0"/>
              </a:rPr>
              <a:t>Gi</a:t>
            </a:r>
            <a:r>
              <a:rPr lang="en-US" sz="2400" b="1" dirty="0" smtClean="0">
                <a:solidFill>
                  <a:srgbClr val="FFFFFF"/>
                </a:solidFill>
                <a:ea typeface="ヒラギノ角ゴ ProN W3" pitchFamily="-65" charset="-128"/>
                <a:cs typeface="ヒラギノ角ゴ ProN W3" pitchFamily="-65" charset="-128"/>
                <a:sym typeface="Helvetica 45 Light" pitchFamily="-65" charset="0"/>
              </a:rPr>
              <a:t>ve-</a:t>
            </a:r>
            <a:r>
              <a:rPr lang="en-US" sz="2400" b="1" dirty="0" err="1" smtClean="0">
                <a:solidFill>
                  <a:srgbClr val="FFFFFF"/>
                </a:solidFill>
                <a:ea typeface="ヒラギノ角ゴ ProN W3" pitchFamily="-65" charset="-128"/>
                <a:cs typeface="ヒラギノ角ゴ ProN W3" pitchFamily="-65" charset="-128"/>
                <a:sym typeface="Helvetica 45 Light" pitchFamily="-65" charset="0"/>
              </a:rPr>
              <a:t>Aways</a:t>
            </a:r>
            <a:endParaRPr kumimoji="0" lang="en-US" sz="2400" b="1" i="0" u="none" strike="noStrike" cap="none" normalizeH="0" baseline="0" dirty="0">
              <a:ln>
                <a:noFill/>
              </a:ln>
              <a:solidFill>
                <a:srgbClr val="FFFFFF"/>
              </a:solidFill>
              <a:effectLst/>
              <a:ea typeface="ヒラギノ角ゴ ProN W3" pitchFamily="-65" charset="-128"/>
              <a:cs typeface="ヒラギノ角ゴ ProN W3" pitchFamily="-65" charset="-128"/>
              <a:sym typeface="Helvetica 45 Light" pitchFamily="-65" charset="0"/>
            </a:endParaRPr>
          </a:p>
        </p:txBody>
      </p:sp>
      <p:sp>
        <p:nvSpPr>
          <p:cNvPr id="7" name="Pentagon 6"/>
          <p:cNvSpPr/>
          <p:nvPr/>
        </p:nvSpPr>
        <p:spPr bwMode="auto">
          <a:xfrm>
            <a:off x="550335" y="3014134"/>
            <a:ext cx="3530600" cy="558800"/>
          </a:xfrm>
          <a:prstGeom prst="homePlate">
            <a:avLst/>
          </a:prstGeom>
          <a:solidFill>
            <a:srgbClr val="CCCCCC"/>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ea typeface="ヒラギノ角ゴ ProN W3" pitchFamily="-65" charset="-128"/>
                <a:cs typeface="ヒラギノ角ゴ ProN W3" pitchFamily="-65" charset="-128"/>
                <a:sym typeface="Helvetica 45 Light" pitchFamily="-65" charset="0"/>
              </a:rPr>
              <a:t>Downloads</a:t>
            </a:r>
            <a:endParaRPr kumimoji="0" lang="en-US" sz="2400" b="1" i="0" u="none" strike="noStrike" cap="none" normalizeH="0" baseline="0" dirty="0">
              <a:ln>
                <a:noFill/>
              </a:ln>
              <a:solidFill>
                <a:srgbClr val="FFFFFF"/>
              </a:solidFill>
              <a:effectLst/>
              <a:ea typeface="ヒラギノ角ゴ ProN W3" pitchFamily="-65" charset="-128"/>
              <a:cs typeface="ヒラギノ角ゴ ProN W3" pitchFamily="-65" charset="-128"/>
              <a:sym typeface="Helvetica 45 Light" pitchFamily="-65" charset="0"/>
            </a:endParaRPr>
          </a:p>
        </p:txBody>
      </p:sp>
      <p:pic>
        <p:nvPicPr>
          <p:cNvPr id="9" name="Picture 3"/>
          <p:cNvPicPr>
            <a:picLocks noChangeAspect="1" noChangeArrowheads="1"/>
          </p:cNvPicPr>
          <p:nvPr/>
        </p:nvPicPr>
        <p:blipFill>
          <a:blip r:embed="rId2" cstate="print"/>
          <a:srcRect/>
          <a:stretch>
            <a:fillRect/>
          </a:stretch>
        </p:blipFill>
        <p:spPr bwMode="auto">
          <a:xfrm>
            <a:off x="5019545" y="1492676"/>
            <a:ext cx="2515789" cy="4027591"/>
          </a:xfrm>
          <a:prstGeom prst="rect">
            <a:avLst/>
          </a:prstGeom>
          <a:noFill/>
          <a:ln w="9525">
            <a:noFill/>
            <a:miter lim="800000"/>
            <a:headEnd/>
            <a:tailEnd/>
          </a:ln>
        </p:spPr>
      </p:pic>
      <p:sp>
        <p:nvSpPr>
          <p:cNvPr id="10" name="Pentagon 9"/>
          <p:cNvSpPr/>
          <p:nvPr/>
        </p:nvSpPr>
        <p:spPr bwMode="auto">
          <a:xfrm>
            <a:off x="575735" y="3793067"/>
            <a:ext cx="3530600" cy="558800"/>
          </a:xfrm>
          <a:prstGeom prst="homePlate">
            <a:avLst/>
          </a:prstGeom>
          <a:solidFill>
            <a:srgbClr val="00A9E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ea typeface="ヒラギノ角ゴ ProN W3" pitchFamily="-65" charset="-128"/>
                <a:cs typeface="ヒラギノ角ゴ ProN W3" pitchFamily="-65" charset="-128"/>
                <a:sym typeface="Helvetica 45 Light" pitchFamily="-65" charset="0"/>
              </a:rPr>
              <a:t>Sponsored Donations</a:t>
            </a:r>
            <a:endParaRPr kumimoji="0" lang="en-US" sz="2400" b="1" i="0" u="none" strike="noStrike" cap="none" normalizeH="0" baseline="0" dirty="0">
              <a:ln>
                <a:noFill/>
              </a:ln>
              <a:solidFill>
                <a:srgbClr val="FFFFFF"/>
              </a:solidFill>
              <a:effectLst/>
              <a:ea typeface="ヒラギノ角ゴ ProN W3" pitchFamily="-65" charset="-128"/>
              <a:cs typeface="ヒラギノ角ゴ ProN W3" pitchFamily="-65" charset="-128"/>
              <a:sym typeface="Helvetica 45 Light" pitchFamily="-65"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6233" y="578986"/>
            <a:ext cx="3175000" cy="441248"/>
          </a:xfrm>
        </p:spPr>
        <p:txBody>
          <a:bodyPr/>
          <a:lstStyle/>
          <a:p>
            <a:r>
              <a:rPr lang="en-US" b="0" dirty="0" smtClean="0"/>
              <a:t>| by the numbers</a:t>
            </a:r>
            <a:endParaRPr lang="en-US" b="0" dirty="0"/>
          </a:p>
        </p:txBody>
      </p:sp>
      <p:sp>
        <p:nvSpPr>
          <p:cNvPr id="5" name="TextBox 4"/>
          <p:cNvSpPr txBox="1"/>
          <p:nvPr/>
        </p:nvSpPr>
        <p:spPr>
          <a:xfrm>
            <a:off x="1574800" y="4508500"/>
            <a:ext cx="6858000" cy="738664"/>
          </a:xfrm>
          <a:prstGeom prst="rect">
            <a:avLst/>
          </a:prstGeom>
          <a:noFill/>
        </p:spPr>
        <p:txBody>
          <a:bodyPr wrap="square" rtlCol="0">
            <a:spAutoFit/>
          </a:bodyPr>
          <a:lstStyle/>
          <a:p>
            <a:pPr marL="0" lvl="1" algn="ctr"/>
            <a:r>
              <a:rPr lang="en-US" sz="2400" dirty="0" smtClean="0"/>
              <a:t>Email list growth in the Go! Program</a:t>
            </a:r>
          </a:p>
          <a:p>
            <a:pPr algn="ctr"/>
            <a:endParaRPr lang="en-US" dirty="0"/>
          </a:p>
        </p:txBody>
      </p:sp>
      <p:sp>
        <p:nvSpPr>
          <p:cNvPr id="9" name="Rectangle 8"/>
          <p:cNvSpPr/>
          <p:nvPr/>
        </p:nvSpPr>
        <p:spPr>
          <a:xfrm>
            <a:off x="1189481" y="1358900"/>
            <a:ext cx="6815838" cy="3170099"/>
          </a:xfrm>
          <a:prstGeom prst="rect">
            <a:avLst/>
          </a:prstGeom>
          <a:noFill/>
        </p:spPr>
        <p:txBody>
          <a:bodyPr wrap="none" lIns="91440" tIns="45720" rIns="91440" bIns="45720">
            <a:spAutoFit/>
          </a:bodyPr>
          <a:lstStyle/>
          <a:p>
            <a:pPr algn="ctr"/>
            <a:r>
              <a:rPr lang="en-US" sz="20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&gt;60%</a:t>
            </a:r>
            <a:endParaRPr lang="en-US" sz="20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Rectangle 9"/>
          <p:cNvSpPr/>
          <p:nvPr/>
        </p:nvSpPr>
        <p:spPr>
          <a:xfrm>
            <a:off x="589598" y="423333"/>
            <a:ext cx="3974766" cy="707886"/>
          </a:xfrm>
          <a:prstGeom prst="rect">
            <a:avLst/>
          </a:prstGeom>
          <a:noFill/>
        </p:spPr>
        <p:txBody>
          <a:bodyPr wrap="none" lIns="91440" tIns="45720" rIns="91440" bIns="45720">
            <a:spAutoFit/>
          </a:bodyPr>
          <a:lstStyle/>
          <a:p>
            <a:pPr algn="ct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GO! Program </a:t>
            </a:r>
            <a:endParaRPr 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Stump the Speakers</a:t>
            </a:r>
            <a:endParaRPr lang="en-US" dirty="0"/>
          </a:p>
        </p:txBody>
      </p:sp>
      <p:sp>
        <p:nvSpPr>
          <p:cNvPr id="3" name="Subtitle 2"/>
          <p:cNvSpPr>
            <a:spLocks noGrp="1"/>
          </p:cNvSpPr>
          <p:nvPr>
            <p:ph type="subTitle" idx="1"/>
          </p:nvPr>
        </p:nvSpPr>
        <p:spPr/>
        <p:txBody>
          <a:bodyPr/>
          <a:lstStyle/>
          <a:p>
            <a:r>
              <a:rPr lang="en-US" dirty="0" smtClean="0"/>
              <a:t>Want a list growth idea? Drop in a card.</a:t>
            </a:r>
            <a:endParaRPr lang="en-US" dirty="0" smtClean="0"/>
          </a:p>
          <a:p>
            <a:r>
              <a:rPr lang="en-US" dirty="0" smtClean="0"/>
              <a:t>5 orgs get list growth campaign ideas </a:t>
            </a:r>
            <a:br>
              <a:rPr lang="en-US" dirty="0" smtClean="0"/>
            </a:br>
            <a:r>
              <a:rPr lang="en-US" dirty="0" smtClean="0"/>
              <a:t>THIS MORNING</a:t>
            </a:r>
            <a:endParaRPr lang="en-US" dirty="0" smtClean="0"/>
          </a:p>
          <a:p>
            <a:r>
              <a:rPr lang="en-US" dirty="0" smtClean="0"/>
              <a:t>If you stump us, you win </a:t>
            </a:r>
            <a:r>
              <a:rPr lang="en-US" dirty="0" smtClean="0"/>
              <a:t>a free 1:1 consultation</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dirty="0"/>
          </a:p>
        </p:txBody>
      </p:sp>
      <p:sp>
        <p:nvSpPr>
          <p:cNvPr id="6" name="Title 4"/>
          <p:cNvSpPr>
            <a:spLocks noGrp="1"/>
          </p:cNvSpPr>
          <p:nvPr>
            <p:ph type="title"/>
          </p:nvPr>
        </p:nvSpPr>
        <p:spPr>
          <a:prstGeom prst="rect">
            <a:avLst/>
          </a:prstGeom>
        </p:spPr>
        <p:txBody>
          <a:bodyPr/>
          <a:lstStyle/>
          <a:p>
            <a:r>
              <a:rPr lang="en-US" sz="2400" dirty="0" smtClean="0"/>
              <a:t>When it comes to subscribers,</a:t>
            </a:r>
            <a:r>
              <a:rPr lang="en-US" sz="2400" i="1" dirty="0" smtClean="0"/>
              <a:t/>
            </a:r>
            <a:br>
              <a:rPr lang="en-US" sz="2400" i="1" dirty="0" smtClean="0"/>
            </a:br>
            <a:r>
              <a:rPr lang="en-US" i="1" dirty="0" smtClean="0"/>
              <a:t>Use Them Or Lose Them</a:t>
            </a:r>
            <a:endParaRPr lang="en-US" sz="2400" i="1" dirty="0"/>
          </a:p>
        </p:txBody>
      </p:sp>
      <p:sp>
        <p:nvSpPr>
          <p:cNvPr id="5" name="Picture Placeholder 4"/>
          <p:cNvSpPr>
            <a:spLocks noGrp="1"/>
          </p:cNvSpPr>
          <p:nvPr>
            <p:ph type="pic" sz="quarter" idx="13"/>
          </p:nvPr>
        </p:nvSpPr>
        <p:spPr/>
      </p:sp>
      <p:sp>
        <p:nvSpPr>
          <p:cNvPr id="7" name="Rectangle 6"/>
          <p:cNvSpPr/>
          <p:nvPr/>
        </p:nvSpPr>
        <p:spPr>
          <a:xfrm>
            <a:off x="304799" y="304800"/>
            <a:ext cx="3038012" cy="6247864"/>
          </a:xfrm>
          <a:prstGeom prst="rect">
            <a:avLst/>
          </a:prstGeom>
          <a:noFill/>
        </p:spPr>
        <p:txBody>
          <a:bodyPr wrap="none" lIns="91440" tIns="45720" rIns="91440" bIns="45720">
            <a:spAutoFit/>
          </a:bodyPr>
          <a:lstStyle/>
          <a:p>
            <a:pPr algn="ctr"/>
            <a:r>
              <a:rPr lang="en-US" sz="40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a:t>
            </a:r>
            <a:endParaRPr lang="en-US" sz="40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Rectangle 7"/>
          <p:cNvSpPr/>
          <p:nvPr/>
        </p:nvSpPr>
        <p:spPr>
          <a:xfrm>
            <a:off x="381001" y="457200"/>
            <a:ext cx="2690160" cy="707886"/>
          </a:xfrm>
          <a:prstGeom prst="rect">
            <a:avLst/>
          </a:prstGeom>
          <a:noFill/>
        </p:spPr>
        <p:txBody>
          <a:bodyPr wrap="none" lIns="91440" tIns="45720" rIns="91440" bIns="45720">
            <a:spAutoFit/>
          </a:bodyPr>
          <a:lstStyle/>
          <a:p>
            <a:pPr algn="ct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Secret #</a:t>
            </a:r>
            <a:endParaRPr 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46082" name="Object 4"/>
          <p:cNvGraphicFramePr>
            <a:graphicFrameLocks noChangeAspect="1"/>
          </p:cNvGraphicFramePr>
          <p:nvPr/>
        </p:nvGraphicFramePr>
        <p:xfrm>
          <a:off x="3352801" y="2514600"/>
          <a:ext cx="5558336" cy="2705100"/>
        </p:xfrm>
        <a:graphic>
          <a:graphicData uri="http://schemas.openxmlformats.org/presentationml/2006/ole">
            <p:oleObj spid="_x0000_s46082" name="Chart" r:id="rId4" imgW="5343449" imgH="2162251" progId="MSGraph.Chart.8">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5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608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Automated Welcome Series</a:t>
            </a:r>
            <a:endParaRPr lang="en-US" dirty="0"/>
          </a:p>
        </p:txBody>
      </p:sp>
      <p:sp>
        <p:nvSpPr>
          <p:cNvPr id="3" name="Picture Placeholder 2"/>
          <p:cNvSpPr>
            <a:spLocks noGrp="1"/>
          </p:cNvSpPr>
          <p:nvPr>
            <p:ph type="pic" sz="quarter" idx="13"/>
          </p:nvPr>
        </p:nvSpPr>
        <p:spPr/>
      </p:sp>
      <p:pic>
        <p:nvPicPr>
          <p:cNvPr id="134146" name="Picture 2"/>
          <p:cNvPicPr>
            <a:picLocks noChangeAspect="1" noChangeArrowheads="1"/>
          </p:cNvPicPr>
          <p:nvPr/>
        </p:nvPicPr>
        <p:blipFill>
          <a:blip r:embed="rId2" cstate="print"/>
          <a:srcRect l="2913" t="2542"/>
          <a:stretch>
            <a:fillRect/>
          </a:stretch>
        </p:blipFill>
        <p:spPr bwMode="auto">
          <a:xfrm>
            <a:off x="4638675" y="1381125"/>
            <a:ext cx="4276725" cy="5476875"/>
          </a:xfrm>
          <a:prstGeom prst="rect">
            <a:avLst/>
          </a:prstGeom>
          <a:noFill/>
          <a:ln w="9525">
            <a:noFill/>
            <a:miter lim="800000"/>
            <a:headEnd/>
            <a:tailEnd/>
          </a:ln>
          <a:effectLst/>
        </p:spPr>
      </p:pic>
      <p:pic>
        <p:nvPicPr>
          <p:cNvPr id="134147" name="Picture 3"/>
          <p:cNvPicPr>
            <a:picLocks noChangeAspect="1" noChangeArrowheads="1"/>
          </p:cNvPicPr>
          <p:nvPr/>
        </p:nvPicPr>
        <p:blipFill>
          <a:blip r:embed="rId3" cstate="print"/>
          <a:srcRect l="1881" t="1781" r="1663" b="1215"/>
          <a:stretch>
            <a:fillRect/>
          </a:stretch>
        </p:blipFill>
        <p:spPr bwMode="auto">
          <a:xfrm>
            <a:off x="142874" y="1361563"/>
            <a:ext cx="4257675" cy="5496438"/>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4147"/>
                                        </p:tgtEl>
                                        <p:attrNameLst>
                                          <p:attrName>style.visibility</p:attrName>
                                        </p:attrNameLst>
                                      </p:cBhvr>
                                      <p:to>
                                        <p:strVal val="visible"/>
                                      </p:to>
                                    </p:set>
                                    <p:anim calcmode="lin" valueType="num">
                                      <p:cBhvr additive="base">
                                        <p:cTn id="7" dur="500" fill="hold"/>
                                        <p:tgtEl>
                                          <p:spTgt spid="134147"/>
                                        </p:tgtEl>
                                        <p:attrNameLst>
                                          <p:attrName>ppt_x</p:attrName>
                                        </p:attrNameLst>
                                      </p:cBhvr>
                                      <p:tavLst>
                                        <p:tav tm="0">
                                          <p:val>
                                            <p:strVal val="1+#ppt_w/2"/>
                                          </p:val>
                                        </p:tav>
                                        <p:tav tm="100000">
                                          <p:val>
                                            <p:strVal val="#ppt_x"/>
                                          </p:val>
                                        </p:tav>
                                      </p:tavLst>
                                    </p:anim>
                                    <p:anim calcmode="lin" valueType="num">
                                      <p:cBhvr additive="base">
                                        <p:cTn id="8" dur="500" fill="hold"/>
                                        <p:tgtEl>
                                          <p:spTgt spid="13414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34146"/>
                                        </p:tgtEl>
                                        <p:attrNameLst>
                                          <p:attrName>style.visibility</p:attrName>
                                        </p:attrNameLst>
                                      </p:cBhvr>
                                      <p:to>
                                        <p:strVal val="visible"/>
                                      </p:to>
                                    </p:set>
                                    <p:anim calcmode="lin" valueType="num">
                                      <p:cBhvr additive="base">
                                        <p:cTn id="13" dur="500" fill="hold"/>
                                        <p:tgtEl>
                                          <p:spTgt spid="134146"/>
                                        </p:tgtEl>
                                        <p:attrNameLst>
                                          <p:attrName>ppt_x</p:attrName>
                                        </p:attrNameLst>
                                      </p:cBhvr>
                                      <p:tavLst>
                                        <p:tav tm="0">
                                          <p:val>
                                            <p:strVal val="1+#ppt_w/2"/>
                                          </p:val>
                                        </p:tav>
                                        <p:tav tm="100000">
                                          <p:val>
                                            <p:strVal val="#ppt_x"/>
                                          </p:val>
                                        </p:tav>
                                      </p:tavLst>
                                    </p:anim>
                                    <p:anim calcmode="lin" valueType="num">
                                      <p:cBhvr additive="base">
                                        <p:cTn id="14" dur="500" fill="hold"/>
                                        <p:tgtEl>
                                          <p:spTgt spid="1341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7300" y="612853"/>
            <a:ext cx="3175000" cy="441248"/>
          </a:xfrm>
        </p:spPr>
        <p:txBody>
          <a:bodyPr/>
          <a:lstStyle/>
          <a:p>
            <a:r>
              <a:rPr lang="en-US" b="0" dirty="0" smtClean="0"/>
              <a:t>| by the numbers</a:t>
            </a:r>
            <a:endParaRPr lang="en-US" b="0" dirty="0"/>
          </a:p>
        </p:txBody>
      </p:sp>
      <p:sp>
        <p:nvSpPr>
          <p:cNvPr id="5" name="TextBox 4"/>
          <p:cNvSpPr txBox="1"/>
          <p:nvPr/>
        </p:nvSpPr>
        <p:spPr>
          <a:xfrm>
            <a:off x="889000" y="4559300"/>
            <a:ext cx="7823200" cy="1107996"/>
          </a:xfrm>
          <a:prstGeom prst="rect">
            <a:avLst/>
          </a:prstGeom>
          <a:noFill/>
        </p:spPr>
        <p:txBody>
          <a:bodyPr wrap="square" rtlCol="0">
            <a:spAutoFit/>
          </a:bodyPr>
          <a:lstStyle/>
          <a:p>
            <a:pPr marL="0" lvl="1" algn="ctr"/>
            <a:r>
              <a:rPr lang="en-US" sz="2400" dirty="0" smtClean="0"/>
              <a:t>Increased likelihood of </a:t>
            </a:r>
          </a:p>
          <a:p>
            <a:pPr marL="0" lvl="1" algn="ctr"/>
            <a:r>
              <a:rPr lang="en-US" sz="2400" dirty="0" smtClean="0"/>
              <a:t>message open, first month</a:t>
            </a:r>
          </a:p>
          <a:p>
            <a:pPr algn="ctr"/>
            <a:endParaRPr lang="en-US" dirty="0"/>
          </a:p>
        </p:txBody>
      </p:sp>
      <p:sp>
        <p:nvSpPr>
          <p:cNvPr id="9" name="Rectangle 8"/>
          <p:cNvSpPr/>
          <p:nvPr/>
        </p:nvSpPr>
        <p:spPr>
          <a:xfrm>
            <a:off x="2141584" y="1358900"/>
            <a:ext cx="5318032" cy="3170099"/>
          </a:xfrm>
          <a:prstGeom prst="rect">
            <a:avLst/>
          </a:prstGeom>
          <a:noFill/>
        </p:spPr>
        <p:txBody>
          <a:bodyPr wrap="none" lIns="91440" tIns="45720" rIns="91440" bIns="45720">
            <a:spAutoFit/>
          </a:bodyPr>
          <a:lstStyle/>
          <a:p>
            <a:pPr algn="ctr"/>
            <a:r>
              <a:rPr lang="en-US" sz="20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50%</a:t>
            </a:r>
            <a:endParaRPr lang="en-US" sz="20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Rectangle 9"/>
          <p:cNvSpPr/>
          <p:nvPr/>
        </p:nvSpPr>
        <p:spPr>
          <a:xfrm>
            <a:off x="610122" y="457200"/>
            <a:ext cx="3120916" cy="707886"/>
          </a:xfrm>
          <a:prstGeom prst="rect">
            <a:avLst/>
          </a:prstGeom>
          <a:noFill/>
        </p:spPr>
        <p:txBody>
          <a:bodyPr wrap="none" lIns="91440" tIns="45720" rIns="91440" bIns="45720">
            <a:spAutoFit/>
          </a:bodyPr>
          <a:lstStyle/>
          <a:p>
            <a:pPr algn="ct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Secret # 2</a:t>
            </a:r>
            <a:endParaRPr 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7300" y="612853"/>
            <a:ext cx="3175000" cy="441248"/>
          </a:xfrm>
        </p:spPr>
        <p:txBody>
          <a:bodyPr/>
          <a:lstStyle/>
          <a:p>
            <a:r>
              <a:rPr lang="en-US" b="0" dirty="0" smtClean="0"/>
              <a:t>| by the numbers</a:t>
            </a:r>
            <a:endParaRPr lang="en-US" b="0" dirty="0"/>
          </a:p>
        </p:txBody>
      </p:sp>
      <p:sp>
        <p:nvSpPr>
          <p:cNvPr id="5" name="TextBox 4"/>
          <p:cNvSpPr txBox="1"/>
          <p:nvPr/>
        </p:nvSpPr>
        <p:spPr>
          <a:xfrm>
            <a:off x="889000" y="4559300"/>
            <a:ext cx="7823200" cy="738664"/>
          </a:xfrm>
          <a:prstGeom prst="rect">
            <a:avLst/>
          </a:prstGeom>
          <a:noFill/>
        </p:spPr>
        <p:txBody>
          <a:bodyPr wrap="square" rtlCol="0">
            <a:spAutoFit/>
          </a:bodyPr>
          <a:lstStyle/>
          <a:p>
            <a:pPr marL="0" lvl="1" algn="ctr"/>
            <a:r>
              <a:rPr lang="en-US" sz="2400" dirty="0" smtClean="0"/>
              <a:t>Average click-through rate in early messages</a:t>
            </a:r>
          </a:p>
          <a:p>
            <a:pPr algn="ctr"/>
            <a:endParaRPr lang="en-US" dirty="0"/>
          </a:p>
        </p:txBody>
      </p:sp>
      <p:sp>
        <p:nvSpPr>
          <p:cNvPr id="9" name="Rectangle 8"/>
          <p:cNvSpPr/>
          <p:nvPr/>
        </p:nvSpPr>
        <p:spPr>
          <a:xfrm>
            <a:off x="2854795" y="1358900"/>
            <a:ext cx="3891610" cy="3170099"/>
          </a:xfrm>
          <a:prstGeom prst="rect">
            <a:avLst/>
          </a:prstGeom>
          <a:noFill/>
        </p:spPr>
        <p:txBody>
          <a:bodyPr wrap="none" lIns="91440" tIns="45720" rIns="91440" bIns="45720">
            <a:spAutoFit/>
          </a:bodyPr>
          <a:lstStyle/>
          <a:p>
            <a:pPr algn="ctr"/>
            <a:r>
              <a:rPr lang="en-US" sz="20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a:t>
            </a:r>
            <a:endParaRPr lang="en-US" sz="20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Rectangle 9"/>
          <p:cNvSpPr/>
          <p:nvPr/>
        </p:nvSpPr>
        <p:spPr>
          <a:xfrm>
            <a:off x="610122" y="457200"/>
            <a:ext cx="3120916" cy="707886"/>
          </a:xfrm>
          <a:prstGeom prst="rect">
            <a:avLst/>
          </a:prstGeom>
          <a:noFill/>
        </p:spPr>
        <p:txBody>
          <a:bodyPr wrap="none" lIns="91440" tIns="45720" rIns="91440" bIns="45720">
            <a:spAutoFit/>
          </a:bodyPr>
          <a:lstStyle/>
          <a:p>
            <a:pPr algn="ct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Secret # 2</a:t>
            </a:r>
            <a:endParaRPr 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a:xfrm>
            <a:off x="1447800" y="4819650"/>
            <a:ext cx="6610350" cy="1009650"/>
          </a:xfrm>
        </p:spPr>
        <p:txBody>
          <a:bodyPr/>
          <a:lstStyle/>
          <a:p>
            <a:pPr algn="ctr">
              <a:buNone/>
            </a:pPr>
            <a:r>
              <a:rPr lang="en-US" sz="3200" dirty="0" smtClean="0"/>
              <a:t>What Go! </a:t>
            </a:r>
            <a:r>
              <a:rPr lang="en-US" sz="3200" dirty="0" smtClean="0"/>
              <a:t>Program participants </a:t>
            </a:r>
            <a:r>
              <a:rPr lang="en-US" sz="3200" dirty="0" smtClean="0"/>
              <a:t>accomplish </a:t>
            </a:r>
            <a:r>
              <a:rPr lang="en-US" sz="3200" dirty="0" smtClean="0"/>
              <a:t>in </a:t>
            </a:r>
            <a:r>
              <a:rPr lang="en-US" sz="3200" dirty="0" smtClean="0"/>
              <a:t>12 </a:t>
            </a:r>
            <a:r>
              <a:rPr lang="en-US" sz="3200" dirty="0" smtClean="0"/>
              <a:t>months…</a:t>
            </a:r>
          </a:p>
        </p:txBody>
      </p:sp>
      <p:sp>
        <p:nvSpPr>
          <p:cNvPr id="2" name="Title 1"/>
          <p:cNvSpPr>
            <a:spLocks noGrp="1"/>
          </p:cNvSpPr>
          <p:nvPr>
            <p:ph type="title"/>
          </p:nvPr>
        </p:nvSpPr>
        <p:spPr/>
        <p:txBody>
          <a:bodyPr/>
          <a:lstStyle/>
          <a:p>
            <a:r>
              <a:rPr lang="en-US" sz="3600" dirty="0" smtClean="0"/>
              <a:t>What Comes After the Welcome?</a:t>
            </a:r>
            <a:endParaRPr lang="en-US" sz="3600" dirty="0"/>
          </a:p>
        </p:txBody>
      </p:sp>
      <p:pic>
        <p:nvPicPr>
          <p:cNvPr id="23" name="Picture 22" descr="090326-Go!Chart-1.png"/>
          <p:cNvPicPr>
            <a:picLocks noChangeAspect="1"/>
          </p:cNvPicPr>
          <p:nvPr/>
        </p:nvPicPr>
        <p:blipFill>
          <a:blip r:embed="rId3" cstate="print"/>
          <a:stretch>
            <a:fillRect/>
          </a:stretch>
        </p:blipFill>
        <p:spPr>
          <a:xfrm>
            <a:off x="0" y="1384298"/>
            <a:ext cx="2565079" cy="3338771"/>
          </a:xfrm>
          <a:prstGeom prst="rect">
            <a:avLst/>
          </a:prstGeom>
        </p:spPr>
      </p:pic>
      <p:sp>
        <p:nvSpPr>
          <p:cNvPr id="24" name="TextBox 23"/>
          <p:cNvSpPr txBox="1"/>
          <p:nvPr/>
        </p:nvSpPr>
        <p:spPr>
          <a:xfrm>
            <a:off x="457200" y="1600010"/>
            <a:ext cx="1981200" cy="646331"/>
          </a:xfrm>
          <a:prstGeom prst="rect">
            <a:avLst/>
          </a:prstGeom>
          <a:noFill/>
        </p:spPr>
        <p:txBody>
          <a:bodyPr wrap="square" rtlCol="0">
            <a:spAutoFit/>
          </a:bodyPr>
          <a:lstStyle/>
          <a:p>
            <a:pPr algn="ctr"/>
            <a:r>
              <a:rPr lang="en-US" dirty="0" smtClean="0">
                <a:solidFill>
                  <a:schemeClr val="tx2">
                    <a:lumMod val="10000"/>
                  </a:schemeClr>
                </a:solidFill>
                <a:latin typeface="Gill Sans MT Pro Book"/>
                <a:cs typeface="Gill Sans MT Pro Book"/>
              </a:rPr>
              <a:t>GETTING STARTED</a:t>
            </a:r>
            <a:endParaRPr lang="en-US" dirty="0">
              <a:solidFill>
                <a:schemeClr val="tx2">
                  <a:lumMod val="10000"/>
                </a:schemeClr>
              </a:solidFill>
              <a:latin typeface="Gill Sans MT Pro Book"/>
              <a:cs typeface="Gill Sans MT Pro Book"/>
            </a:endParaRPr>
          </a:p>
        </p:txBody>
      </p:sp>
      <p:sp>
        <p:nvSpPr>
          <p:cNvPr id="25" name="TextBox 24"/>
          <p:cNvSpPr txBox="1"/>
          <p:nvPr/>
        </p:nvSpPr>
        <p:spPr>
          <a:xfrm>
            <a:off x="457199" y="2527393"/>
            <a:ext cx="2085976" cy="1107996"/>
          </a:xfrm>
          <a:prstGeom prst="rect">
            <a:avLst/>
          </a:prstGeom>
          <a:noFill/>
        </p:spPr>
        <p:txBody>
          <a:bodyPr wrap="square" rtlCol="0">
            <a:spAutoFit/>
          </a:bodyPr>
          <a:lstStyle/>
          <a:p>
            <a:r>
              <a:rPr lang="en-US" sz="1100" b="1" dirty="0" smtClean="0">
                <a:solidFill>
                  <a:srgbClr val="FFFFFF"/>
                </a:solidFill>
                <a:latin typeface="Gill Sans MT Pro Book"/>
                <a:cs typeface="Gill Sans MT Pro Book"/>
              </a:rPr>
              <a:t>Converting site visitors</a:t>
            </a:r>
          </a:p>
          <a:p>
            <a:r>
              <a:rPr lang="en-US" sz="1100" b="1" dirty="0" smtClean="0">
                <a:solidFill>
                  <a:srgbClr val="FFFFFF"/>
                </a:solidFill>
                <a:latin typeface="Gill Sans MT Pro Book"/>
                <a:cs typeface="Gill Sans MT Pro Book"/>
              </a:rPr>
              <a:t>Welcoming new subscribers</a:t>
            </a:r>
          </a:p>
          <a:p>
            <a:endParaRPr lang="en-US" sz="1100" b="1" dirty="0" smtClean="0">
              <a:solidFill>
                <a:srgbClr val="FFFFFF"/>
              </a:solidFill>
              <a:latin typeface="Gill Sans MT Pro Book"/>
              <a:cs typeface="Gill Sans MT Pro Book"/>
            </a:endParaRPr>
          </a:p>
          <a:p>
            <a:endParaRPr lang="en-US" sz="1100" b="1" dirty="0" smtClean="0">
              <a:solidFill>
                <a:srgbClr val="FFFFFF"/>
              </a:solidFill>
              <a:latin typeface="Gill Sans MT Pro Book"/>
              <a:cs typeface="Gill Sans MT Pro Book"/>
            </a:endParaRPr>
          </a:p>
          <a:p>
            <a:r>
              <a:rPr lang="en-US" sz="1100" b="1" dirty="0" smtClean="0">
                <a:solidFill>
                  <a:srgbClr val="FFFFFF"/>
                </a:solidFill>
                <a:latin typeface="Gill Sans MT Pro Book"/>
                <a:cs typeface="Gill Sans MT Pro Book"/>
              </a:rPr>
              <a:t>Welcome series launch</a:t>
            </a:r>
          </a:p>
          <a:p>
            <a:r>
              <a:rPr lang="en-US" sz="1100" b="1" dirty="0" smtClean="0">
                <a:solidFill>
                  <a:srgbClr val="FFFFFF"/>
                </a:solidFill>
                <a:latin typeface="Gill Sans MT Pro Book"/>
                <a:cs typeface="Gill Sans MT Pro Book"/>
              </a:rPr>
              <a:t>eNewsletter production</a:t>
            </a:r>
            <a:endParaRPr lang="en-US" sz="1100" b="1" dirty="0">
              <a:solidFill>
                <a:srgbClr val="FFFFFF"/>
              </a:solidFill>
              <a:latin typeface="Gill Sans MT Pro Book"/>
              <a:cs typeface="Gill Sans MT Pro Book"/>
            </a:endParaRPr>
          </a:p>
        </p:txBody>
      </p:sp>
      <p:sp>
        <p:nvSpPr>
          <p:cNvPr id="26" name="TextBox 25"/>
          <p:cNvSpPr txBox="1"/>
          <p:nvPr/>
        </p:nvSpPr>
        <p:spPr>
          <a:xfrm>
            <a:off x="457200" y="3974068"/>
            <a:ext cx="1981200" cy="369332"/>
          </a:xfrm>
          <a:prstGeom prst="rect">
            <a:avLst/>
          </a:prstGeom>
          <a:noFill/>
        </p:spPr>
        <p:txBody>
          <a:bodyPr wrap="square" rtlCol="0">
            <a:spAutoFit/>
          </a:bodyPr>
          <a:lstStyle/>
          <a:p>
            <a:pPr algn="ctr"/>
            <a:r>
              <a:rPr lang="en-US" dirty="0" smtClean="0">
                <a:solidFill>
                  <a:schemeClr val="bg1"/>
                </a:solidFill>
                <a:latin typeface="Gill Sans MT Pro Book"/>
                <a:cs typeface="Gill Sans MT Pro Book"/>
              </a:rPr>
              <a:t>Q1</a:t>
            </a:r>
            <a:endParaRPr lang="en-US" dirty="0">
              <a:solidFill>
                <a:schemeClr val="bg1"/>
              </a:solidFill>
              <a:latin typeface="Gill Sans MT Pro Book"/>
              <a:cs typeface="Gill Sans MT Pro Book"/>
            </a:endParaRPr>
          </a:p>
        </p:txBody>
      </p:sp>
      <p:pic>
        <p:nvPicPr>
          <p:cNvPr id="27" name="Picture 26" descr="090326-Go!Chart-2.png"/>
          <p:cNvPicPr>
            <a:picLocks noChangeAspect="1"/>
          </p:cNvPicPr>
          <p:nvPr/>
        </p:nvPicPr>
        <p:blipFill>
          <a:blip r:embed="rId4" cstate="print"/>
          <a:stretch>
            <a:fillRect/>
          </a:stretch>
        </p:blipFill>
        <p:spPr>
          <a:xfrm>
            <a:off x="4495800" y="1371600"/>
            <a:ext cx="2184127" cy="3352800"/>
          </a:xfrm>
          <a:prstGeom prst="rect">
            <a:avLst/>
          </a:prstGeom>
        </p:spPr>
      </p:pic>
      <p:sp>
        <p:nvSpPr>
          <p:cNvPr id="28" name="TextBox 27"/>
          <p:cNvSpPr txBox="1"/>
          <p:nvPr/>
        </p:nvSpPr>
        <p:spPr>
          <a:xfrm>
            <a:off x="4572000" y="1510921"/>
            <a:ext cx="1981200" cy="923330"/>
          </a:xfrm>
          <a:prstGeom prst="rect">
            <a:avLst/>
          </a:prstGeom>
          <a:noFill/>
        </p:spPr>
        <p:txBody>
          <a:bodyPr wrap="square" rtlCol="0">
            <a:spAutoFit/>
          </a:bodyPr>
          <a:lstStyle/>
          <a:p>
            <a:pPr algn="ctr"/>
            <a:r>
              <a:rPr lang="en-US" dirty="0" smtClean="0">
                <a:solidFill>
                  <a:schemeClr val="tx2">
                    <a:lumMod val="10000"/>
                  </a:schemeClr>
                </a:solidFill>
                <a:latin typeface="Gill Sans MT Pro Book"/>
                <a:cs typeface="Gill Sans MT Pro Book"/>
              </a:rPr>
              <a:t>HOUSEFILE BUILDING</a:t>
            </a:r>
          </a:p>
          <a:p>
            <a:pPr algn="ctr"/>
            <a:r>
              <a:rPr lang="en-US" dirty="0" smtClean="0">
                <a:solidFill>
                  <a:schemeClr val="tx2">
                    <a:lumMod val="10000"/>
                  </a:schemeClr>
                </a:solidFill>
                <a:latin typeface="Gill Sans MT Pro Book"/>
                <a:cs typeface="Gill Sans MT Pro Book"/>
              </a:rPr>
              <a:t>CAMPAIGN</a:t>
            </a:r>
            <a:endParaRPr lang="en-US" dirty="0">
              <a:solidFill>
                <a:schemeClr val="tx2">
                  <a:lumMod val="10000"/>
                </a:schemeClr>
              </a:solidFill>
              <a:latin typeface="Gill Sans MT Pro Book"/>
              <a:cs typeface="Gill Sans MT Pro Book"/>
            </a:endParaRPr>
          </a:p>
        </p:txBody>
      </p:sp>
      <p:sp>
        <p:nvSpPr>
          <p:cNvPr id="29" name="TextBox 28"/>
          <p:cNvSpPr txBox="1"/>
          <p:nvPr/>
        </p:nvSpPr>
        <p:spPr>
          <a:xfrm>
            <a:off x="4572000" y="2527393"/>
            <a:ext cx="2057400" cy="1277273"/>
          </a:xfrm>
          <a:prstGeom prst="rect">
            <a:avLst/>
          </a:prstGeom>
          <a:noFill/>
        </p:spPr>
        <p:txBody>
          <a:bodyPr wrap="square" rtlCol="0">
            <a:spAutoFit/>
          </a:bodyPr>
          <a:lstStyle/>
          <a:p>
            <a:r>
              <a:rPr lang="en-US" sz="1100" b="1" dirty="0" smtClean="0">
                <a:solidFill>
                  <a:srgbClr val="FFFFFF"/>
                </a:solidFill>
                <a:latin typeface="Gill Sans MT Pro Book"/>
                <a:cs typeface="Gill Sans MT Pro Book"/>
              </a:rPr>
              <a:t>Outreach tactics </a:t>
            </a:r>
          </a:p>
          <a:p>
            <a:r>
              <a:rPr lang="en-US" sz="1100" b="1" dirty="0" smtClean="0">
                <a:solidFill>
                  <a:srgbClr val="FFFFFF"/>
                </a:solidFill>
                <a:latin typeface="Gill Sans MT Pro Book"/>
                <a:cs typeface="Gill Sans MT Pro Book"/>
              </a:rPr>
              <a:t>Viral marketing</a:t>
            </a:r>
          </a:p>
          <a:p>
            <a:endParaRPr lang="en-US" sz="1100" b="1" dirty="0" smtClean="0">
              <a:solidFill>
                <a:srgbClr val="FFFFFF"/>
              </a:solidFill>
              <a:latin typeface="Gill Sans MT Pro Book"/>
              <a:cs typeface="Gill Sans MT Pro Book"/>
            </a:endParaRPr>
          </a:p>
          <a:p>
            <a:endParaRPr lang="en-US" sz="1100" b="1" dirty="0" smtClean="0">
              <a:solidFill>
                <a:srgbClr val="FFFFFF"/>
              </a:solidFill>
              <a:latin typeface="Gill Sans MT Pro Book"/>
              <a:cs typeface="Gill Sans MT Pro Book"/>
            </a:endParaRPr>
          </a:p>
          <a:p>
            <a:r>
              <a:rPr lang="en-US" sz="1100" b="1" dirty="0" smtClean="0">
                <a:solidFill>
                  <a:srgbClr val="FFFFFF"/>
                </a:solidFill>
                <a:latin typeface="Gill Sans MT Pro Book"/>
                <a:cs typeface="Gill Sans MT Pro Book"/>
              </a:rPr>
              <a:t>eCards &amp; rewards programs</a:t>
            </a:r>
          </a:p>
          <a:p>
            <a:r>
              <a:rPr lang="en-US" sz="1100" b="1" dirty="0" smtClean="0">
                <a:solidFill>
                  <a:srgbClr val="FFFFFF"/>
                </a:solidFill>
                <a:latin typeface="Gill Sans MT Pro Book"/>
                <a:cs typeface="Gill Sans MT Pro Book"/>
              </a:rPr>
              <a:t>Build/send outreach series</a:t>
            </a:r>
          </a:p>
          <a:p>
            <a:r>
              <a:rPr lang="en-US" sz="1100" b="1" dirty="0" smtClean="0">
                <a:solidFill>
                  <a:srgbClr val="FFFFFF"/>
                </a:solidFill>
                <a:latin typeface="Gill Sans MT Pro Book"/>
                <a:cs typeface="Gill Sans MT Pro Book"/>
              </a:rPr>
              <a:t>Continue eNewsletters</a:t>
            </a:r>
            <a:endParaRPr lang="en-US" sz="1100" b="1" dirty="0">
              <a:solidFill>
                <a:srgbClr val="FFFFFF"/>
              </a:solidFill>
              <a:latin typeface="Gill Sans MT Pro Book"/>
              <a:cs typeface="Gill Sans MT Pro Book"/>
            </a:endParaRPr>
          </a:p>
        </p:txBody>
      </p:sp>
      <p:sp>
        <p:nvSpPr>
          <p:cNvPr id="30" name="TextBox 29"/>
          <p:cNvSpPr txBox="1"/>
          <p:nvPr/>
        </p:nvSpPr>
        <p:spPr>
          <a:xfrm>
            <a:off x="4572000" y="3967719"/>
            <a:ext cx="1981200" cy="369332"/>
          </a:xfrm>
          <a:prstGeom prst="rect">
            <a:avLst/>
          </a:prstGeom>
          <a:noFill/>
        </p:spPr>
        <p:txBody>
          <a:bodyPr wrap="square" rtlCol="0">
            <a:spAutoFit/>
          </a:bodyPr>
          <a:lstStyle/>
          <a:p>
            <a:pPr algn="ctr"/>
            <a:r>
              <a:rPr lang="en-US" dirty="0" smtClean="0">
                <a:solidFill>
                  <a:schemeClr val="bg1"/>
                </a:solidFill>
                <a:latin typeface="Gill Sans MT Pro Book"/>
                <a:cs typeface="Gill Sans MT Pro Book"/>
              </a:rPr>
              <a:t>Q3</a:t>
            </a:r>
            <a:endParaRPr lang="en-US" dirty="0">
              <a:solidFill>
                <a:schemeClr val="bg1"/>
              </a:solidFill>
              <a:latin typeface="Gill Sans MT Pro Book"/>
              <a:cs typeface="Gill Sans MT Pro Book"/>
            </a:endParaRPr>
          </a:p>
        </p:txBody>
      </p:sp>
      <p:pic>
        <p:nvPicPr>
          <p:cNvPr id="31" name="Picture 30" descr="090326-Go!Chart-2.png"/>
          <p:cNvPicPr>
            <a:picLocks noChangeAspect="1"/>
          </p:cNvPicPr>
          <p:nvPr/>
        </p:nvPicPr>
        <p:blipFill>
          <a:blip r:embed="rId4" cstate="print"/>
          <a:stretch>
            <a:fillRect/>
          </a:stretch>
        </p:blipFill>
        <p:spPr>
          <a:xfrm>
            <a:off x="6553200" y="1371600"/>
            <a:ext cx="2184127" cy="3352800"/>
          </a:xfrm>
          <a:prstGeom prst="rect">
            <a:avLst/>
          </a:prstGeom>
        </p:spPr>
      </p:pic>
      <p:sp>
        <p:nvSpPr>
          <p:cNvPr id="32" name="TextBox 31"/>
          <p:cNvSpPr txBox="1"/>
          <p:nvPr/>
        </p:nvSpPr>
        <p:spPr>
          <a:xfrm>
            <a:off x="6629400" y="1515070"/>
            <a:ext cx="1981200" cy="923330"/>
          </a:xfrm>
          <a:prstGeom prst="rect">
            <a:avLst/>
          </a:prstGeom>
          <a:noFill/>
        </p:spPr>
        <p:txBody>
          <a:bodyPr wrap="square" rtlCol="0">
            <a:spAutoFit/>
          </a:bodyPr>
          <a:lstStyle/>
          <a:p>
            <a:pPr algn="ctr"/>
            <a:r>
              <a:rPr lang="en-US" dirty="0" smtClean="0">
                <a:solidFill>
                  <a:schemeClr val="tx2">
                    <a:lumMod val="10000"/>
                  </a:schemeClr>
                </a:solidFill>
                <a:latin typeface="Gill Sans MT Pro Book"/>
                <a:cs typeface="Gill Sans MT Pro Book"/>
              </a:rPr>
              <a:t>YEAR-END FUNDRAISING</a:t>
            </a:r>
            <a:br>
              <a:rPr lang="en-US" dirty="0" smtClean="0">
                <a:solidFill>
                  <a:schemeClr val="tx2">
                    <a:lumMod val="10000"/>
                  </a:schemeClr>
                </a:solidFill>
                <a:latin typeface="Gill Sans MT Pro Book"/>
                <a:cs typeface="Gill Sans MT Pro Book"/>
              </a:rPr>
            </a:br>
            <a:r>
              <a:rPr lang="en-US" dirty="0" smtClean="0">
                <a:solidFill>
                  <a:schemeClr val="tx2">
                    <a:lumMod val="10000"/>
                  </a:schemeClr>
                </a:solidFill>
                <a:latin typeface="Gill Sans MT Pro Book"/>
                <a:cs typeface="Gill Sans MT Pro Book"/>
              </a:rPr>
              <a:t>CAMPAIGN</a:t>
            </a:r>
            <a:endParaRPr lang="en-US" dirty="0">
              <a:solidFill>
                <a:schemeClr val="tx2">
                  <a:lumMod val="10000"/>
                </a:schemeClr>
              </a:solidFill>
              <a:latin typeface="Gill Sans MT Pro Book"/>
              <a:cs typeface="Gill Sans MT Pro Book"/>
            </a:endParaRPr>
          </a:p>
        </p:txBody>
      </p:sp>
      <p:sp>
        <p:nvSpPr>
          <p:cNvPr id="33" name="TextBox 32"/>
          <p:cNvSpPr txBox="1"/>
          <p:nvPr/>
        </p:nvSpPr>
        <p:spPr>
          <a:xfrm>
            <a:off x="6629399" y="2527392"/>
            <a:ext cx="2143125" cy="1435008"/>
          </a:xfrm>
          <a:prstGeom prst="rect">
            <a:avLst/>
          </a:prstGeom>
          <a:noFill/>
        </p:spPr>
        <p:txBody>
          <a:bodyPr wrap="square" rtlCol="0">
            <a:spAutoFit/>
          </a:bodyPr>
          <a:lstStyle/>
          <a:p>
            <a:r>
              <a:rPr lang="en-US" sz="1100" b="1" dirty="0" smtClean="0">
                <a:solidFill>
                  <a:srgbClr val="FFFFFF"/>
                </a:solidFill>
                <a:latin typeface="Gill Sans MT Pro Book"/>
                <a:cs typeface="Gill Sans MT Pro Book"/>
              </a:rPr>
              <a:t>Maximizing year-end giving</a:t>
            </a:r>
          </a:p>
          <a:p>
            <a:r>
              <a:rPr lang="en-US" sz="1100" b="1" dirty="0" smtClean="0">
                <a:solidFill>
                  <a:srgbClr val="FFFFFF"/>
                </a:solidFill>
                <a:latin typeface="Gill Sans MT Pro Book"/>
                <a:cs typeface="Gill Sans MT Pro Book"/>
              </a:rPr>
              <a:t>Best-practice donation forms</a:t>
            </a:r>
          </a:p>
          <a:p>
            <a:endParaRPr lang="en-US" sz="1100" b="1" dirty="0" smtClean="0">
              <a:solidFill>
                <a:srgbClr val="FFFFFF"/>
              </a:solidFill>
              <a:latin typeface="Gill Sans MT Pro Book"/>
              <a:cs typeface="Gill Sans MT Pro Book"/>
            </a:endParaRPr>
          </a:p>
          <a:p>
            <a:endParaRPr lang="en-US" sz="1100" b="1" dirty="0" smtClean="0">
              <a:solidFill>
                <a:srgbClr val="FFFFFF"/>
              </a:solidFill>
              <a:latin typeface="Gill Sans MT Pro Book"/>
              <a:cs typeface="Gill Sans MT Pro Book"/>
            </a:endParaRPr>
          </a:p>
          <a:p>
            <a:r>
              <a:rPr lang="en-US" sz="1100" b="1" dirty="0" smtClean="0">
                <a:solidFill>
                  <a:srgbClr val="FFFFFF"/>
                </a:solidFill>
                <a:latin typeface="Gill Sans MT Pro Book"/>
                <a:cs typeface="Gill Sans MT Pro Book"/>
              </a:rPr>
              <a:t>Donation form build &amp; test</a:t>
            </a:r>
          </a:p>
          <a:p>
            <a:r>
              <a:rPr lang="en-US" sz="1100" b="1" dirty="0" smtClean="0">
                <a:solidFill>
                  <a:srgbClr val="FFFFFF"/>
                </a:solidFill>
                <a:latin typeface="Gill Sans MT Pro Book"/>
                <a:cs typeface="Gill Sans MT Pro Book"/>
              </a:rPr>
              <a:t>Build &amp; send email appeals</a:t>
            </a:r>
          </a:p>
          <a:p>
            <a:r>
              <a:rPr lang="en-US" sz="1100" b="1" dirty="0" smtClean="0">
                <a:solidFill>
                  <a:srgbClr val="FFFFFF"/>
                </a:solidFill>
                <a:latin typeface="Gill Sans MT Pro Book"/>
                <a:cs typeface="Gill Sans MT Pro Book"/>
              </a:rPr>
              <a:t>Continue eNewsletters</a:t>
            </a:r>
          </a:p>
          <a:p>
            <a:endParaRPr lang="en-US" sz="1025" dirty="0" smtClean="0">
              <a:solidFill>
                <a:schemeClr val="bg1"/>
              </a:solidFill>
              <a:latin typeface="Gill Sans MT Pro Book"/>
              <a:cs typeface="Gill Sans MT Pro Book"/>
            </a:endParaRPr>
          </a:p>
        </p:txBody>
      </p:sp>
      <p:sp>
        <p:nvSpPr>
          <p:cNvPr id="34" name="TextBox 33"/>
          <p:cNvSpPr txBox="1"/>
          <p:nvPr/>
        </p:nvSpPr>
        <p:spPr>
          <a:xfrm>
            <a:off x="6629400" y="3967719"/>
            <a:ext cx="1981200" cy="369332"/>
          </a:xfrm>
          <a:prstGeom prst="rect">
            <a:avLst/>
          </a:prstGeom>
          <a:noFill/>
        </p:spPr>
        <p:txBody>
          <a:bodyPr wrap="square" rtlCol="0">
            <a:spAutoFit/>
          </a:bodyPr>
          <a:lstStyle/>
          <a:p>
            <a:pPr algn="ctr"/>
            <a:r>
              <a:rPr lang="en-US" dirty="0" smtClean="0">
                <a:solidFill>
                  <a:schemeClr val="bg1"/>
                </a:solidFill>
                <a:latin typeface="Gill Sans MT Pro Book"/>
                <a:cs typeface="Gill Sans MT Pro Book"/>
              </a:rPr>
              <a:t>Q4</a:t>
            </a:r>
            <a:endParaRPr lang="en-US" dirty="0">
              <a:solidFill>
                <a:schemeClr val="bg1"/>
              </a:solidFill>
              <a:latin typeface="Gill Sans MT Pro Book"/>
              <a:cs typeface="Gill Sans MT Pro Book"/>
            </a:endParaRPr>
          </a:p>
        </p:txBody>
      </p:sp>
      <p:pic>
        <p:nvPicPr>
          <p:cNvPr id="35" name="Picture 34" descr="090326-Go!Chart-2.png"/>
          <p:cNvPicPr>
            <a:picLocks noChangeAspect="1"/>
          </p:cNvPicPr>
          <p:nvPr/>
        </p:nvPicPr>
        <p:blipFill>
          <a:blip r:embed="rId4" cstate="print"/>
          <a:stretch>
            <a:fillRect/>
          </a:stretch>
        </p:blipFill>
        <p:spPr>
          <a:xfrm>
            <a:off x="2438400" y="1371600"/>
            <a:ext cx="2184127" cy="3352800"/>
          </a:xfrm>
          <a:prstGeom prst="rect">
            <a:avLst/>
          </a:prstGeom>
        </p:spPr>
      </p:pic>
      <p:sp>
        <p:nvSpPr>
          <p:cNvPr id="36" name="TextBox 35"/>
          <p:cNvSpPr txBox="1"/>
          <p:nvPr/>
        </p:nvSpPr>
        <p:spPr>
          <a:xfrm>
            <a:off x="2514600" y="1510921"/>
            <a:ext cx="1981200" cy="923330"/>
          </a:xfrm>
          <a:prstGeom prst="rect">
            <a:avLst/>
          </a:prstGeom>
          <a:noFill/>
        </p:spPr>
        <p:txBody>
          <a:bodyPr wrap="square" rtlCol="0">
            <a:spAutoFit/>
          </a:bodyPr>
          <a:lstStyle/>
          <a:p>
            <a:pPr algn="ctr"/>
            <a:r>
              <a:rPr lang="en-US" dirty="0" smtClean="0">
                <a:solidFill>
                  <a:schemeClr val="tx2">
                    <a:lumMod val="10000"/>
                  </a:schemeClr>
                </a:solidFill>
                <a:latin typeface="Gill Sans MT Pro Book"/>
                <a:cs typeface="Gill Sans MT Pro Book"/>
              </a:rPr>
              <a:t>SPRING FUNDRAISING CAMPAIGN</a:t>
            </a:r>
            <a:endParaRPr lang="en-US" dirty="0">
              <a:solidFill>
                <a:schemeClr val="tx2">
                  <a:lumMod val="10000"/>
                </a:schemeClr>
              </a:solidFill>
              <a:latin typeface="Gill Sans MT Pro Book"/>
              <a:cs typeface="Gill Sans MT Pro Book"/>
            </a:endParaRPr>
          </a:p>
        </p:txBody>
      </p:sp>
      <p:sp>
        <p:nvSpPr>
          <p:cNvPr id="37" name="TextBox 36"/>
          <p:cNvSpPr txBox="1"/>
          <p:nvPr/>
        </p:nvSpPr>
        <p:spPr>
          <a:xfrm>
            <a:off x="2488927" y="2527393"/>
            <a:ext cx="2133600" cy="1277273"/>
          </a:xfrm>
          <a:prstGeom prst="rect">
            <a:avLst/>
          </a:prstGeom>
          <a:noFill/>
        </p:spPr>
        <p:txBody>
          <a:bodyPr wrap="square" rtlCol="0">
            <a:spAutoFit/>
          </a:bodyPr>
          <a:lstStyle/>
          <a:p>
            <a:r>
              <a:rPr lang="en-US" sz="1100" b="1" dirty="0" smtClean="0">
                <a:solidFill>
                  <a:srgbClr val="FFFFFF"/>
                </a:solidFill>
                <a:latin typeface="Gill Sans MT Pro Book"/>
                <a:cs typeface="Gill Sans MT Pro Book"/>
              </a:rPr>
              <a:t>Writing a compelling ask</a:t>
            </a:r>
          </a:p>
          <a:p>
            <a:r>
              <a:rPr lang="en-US" sz="1100" b="1" dirty="0" smtClean="0">
                <a:solidFill>
                  <a:srgbClr val="FFFFFF"/>
                </a:solidFill>
                <a:latin typeface="Gill Sans MT Pro Book"/>
                <a:cs typeface="Gill Sans MT Pro Book"/>
              </a:rPr>
              <a:t>Cultivating new supporters</a:t>
            </a:r>
          </a:p>
          <a:p>
            <a:endParaRPr lang="en-US" sz="1100" b="1" dirty="0" smtClean="0">
              <a:solidFill>
                <a:srgbClr val="FFFFFF"/>
              </a:solidFill>
              <a:latin typeface="Gill Sans MT Pro Book"/>
              <a:cs typeface="Gill Sans MT Pro Book"/>
            </a:endParaRPr>
          </a:p>
          <a:p>
            <a:endParaRPr lang="en-US" sz="1100" b="1" dirty="0" smtClean="0">
              <a:solidFill>
                <a:srgbClr val="FFFFFF"/>
              </a:solidFill>
              <a:latin typeface="Gill Sans MT Pro Book"/>
              <a:cs typeface="Gill Sans MT Pro Book"/>
            </a:endParaRPr>
          </a:p>
          <a:p>
            <a:r>
              <a:rPr lang="en-US" sz="1100" b="1" dirty="0" smtClean="0">
                <a:solidFill>
                  <a:srgbClr val="FFFFFF"/>
                </a:solidFill>
                <a:latin typeface="Gill Sans MT Pro Book"/>
                <a:cs typeface="Gill Sans MT Pro Book"/>
              </a:rPr>
              <a:t>Donation form build &amp; test</a:t>
            </a:r>
          </a:p>
          <a:p>
            <a:r>
              <a:rPr lang="en-US" sz="1100" b="1" dirty="0" smtClean="0">
                <a:solidFill>
                  <a:srgbClr val="FFFFFF"/>
                </a:solidFill>
                <a:latin typeface="Gill Sans MT Pro Book"/>
                <a:cs typeface="Gill Sans MT Pro Book"/>
              </a:rPr>
              <a:t>Build &amp; send email appeals</a:t>
            </a:r>
          </a:p>
          <a:p>
            <a:r>
              <a:rPr lang="en-US" sz="1100" b="1" dirty="0" smtClean="0">
                <a:solidFill>
                  <a:srgbClr val="FFFFFF"/>
                </a:solidFill>
                <a:latin typeface="Gill Sans MT Pro Book"/>
                <a:cs typeface="Gill Sans MT Pro Book"/>
              </a:rPr>
              <a:t>Continue eNewsletters</a:t>
            </a:r>
          </a:p>
        </p:txBody>
      </p:sp>
      <p:sp>
        <p:nvSpPr>
          <p:cNvPr id="38" name="TextBox 37"/>
          <p:cNvSpPr txBox="1"/>
          <p:nvPr/>
        </p:nvSpPr>
        <p:spPr>
          <a:xfrm>
            <a:off x="2514600" y="3967719"/>
            <a:ext cx="1981200" cy="369332"/>
          </a:xfrm>
          <a:prstGeom prst="rect">
            <a:avLst/>
          </a:prstGeom>
          <a:noFill/>
        </p:spPr>
        <p:txBody>
          <a:bodyPr wrap="square" rtlCol="0">
            <a:spAutoFit/>
          </a:bodyPr>
          <a:lstStyle/>
          <a:p>
            <a:pPr algn="ctr"/>
            <a:r>
              <a:rPr lang="en-US" dirty="0" smtClean="0">
                <a:solidFill>
                  <a:schemeClr val="bg1"/>
                </a:solidFill>
                <a:latin typeface="Gill Sans MT Pro Book"/>
                <a:cs typeface="Gill Sans MT Pro Book"/>
              </a:rPr>
              <a:t>Q2</a:t>
            </a:r>
            <a:endParaRPr lang="en-US" dirty="0">
              <a:solidFill>
                <a:schemeClr val="bg1"/>
              </a:solidFill>
              <a:latin typeface="Gill Sans MT Pro Book"/>
              <a:cs typeface="Gill Sans MT Pro Boo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1+#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1+#ppt_w/2"/>
                                          </p:val>
                                        </p:tav>
                                        <p:tav tm="100000">
                                          <p:val>
                                            <p:strVal val="#ppt_x"/>
                                          </p:val>
                                        </p:tav>
                                      </p:tavLst>
                                    </p:anim>
                                    <p:anim calcmode="lin" valueType="num">
                                      <p:cBhvr additive="base">
                                        <p:cTn id="16" dur="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1+#ppt_w/2"/>
                                          </p:val>
                                        </p:tav>
                                        <p:tav tm="100000">
                                          <p:val>
                                            <p:strVal val="#ppt_x"/>
                                          </p:val>
                                        </p:tav>
                                      </p:tavLst>
                                    </p:anim>
                                    <p:anim calcmode="lin" valueType="num">
                                      <p:cBhvr additive="base">
                                        <p:cTn id="26" dur="500" fill="hold"/>
                                        <p:tgtEl>
                                          <p:spTgt spid="35"/>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fill="hold"/>
                                        <p:tgtEl>
                                          <p:spTgt spid="36"/>
                                        </p:tgtEl>
                                        <p:attrNameLst>
                                          <p:attrName>ppt_x</p:attrName>
                                        </p:attrNameLst>
                                      </p:cBhvr>
                                      <p:tavLst>
                                        <p:tav tm="0">
                                          <p:val>
                                            <p:strVal val="1+#ppt_w/2"/>
                                          </p:val>
                                        </p:tav>
                                        <p:tav tm="100000">
                                          <p:val>
                                            <p:strVal val="#ppt_x"/>
                                          </p:val>
                                        </p:tav>
                                      </p:tavLst>
                                    </p:anim>
                                    <p:anim calcmode="lin" valueType="num">
                                      <p:cBhvr additive="base">
                                        <p:cTn id="30" dur="500" fill="hold"/>
                                        <p:tgtEl>
                                          <p:spTgt spid="36"/>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additive="base">
                                        <p:cTn id="33" dur="500" fill="hold"/>
                                        <p:tgtEl>
                                          <p:spTgt spid="37"/>
                                        </p:tgtEl>
                                        <p:attrNameLst>
                                          <p:attrName>ppt_x</p:attrName>
                                        </p:attrNameLst>
                                      </p:cBhvr>
                                      <p:tavLst>
                                        <p:tav tm="0">
                                          <p:val>
                                            <p:strVal val="1+#ppt_w/2"/>
                                          </p:val>
                                        </p:tav>
                                        <p:tav tm="100000">
                                          <p:val>
                                            <p:strVal val="#ppt_x"/>
                                          </p:val>
                                        </p:tav>
                                      </p:tavLst>
                                    </p:anim>
                                    <p:anim calcmode="lin" valueType="num">
                                      <p:cBhvr additive="base">
                                        <p:cTn id="34" dur="500" fill="hold"/>
                                        <p:tgtEl>
                                          <p:spTgt spid="37"/>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1+#ppt_w/2"/>
                                          </p:val>
                                        </p:tav>
                                        <p:tav tm="100000">
                                          <p:val>
                                            <p:strVal val="#ppt_x"/>
                                          </p:val>
                                        </p:tav>
                                      </p:tavLst>
                                    </p:anim>
                                    <p:anim calcmode="lin" valueType="num">
                                      <p:cBhvr additive="base">
                                        <p:cTn id="38"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1+#ppt_w/2"/>
                                          </p:val>
                                        </p:tav>
                                        <p:tav tm="100000">
                                          <p:val>
                                            <p:strVal val="#ppt_x"/>
                                          </p:val>
                                        </p:tav>
                                      </p:tavLst>
                                    </p:anim>
                                    <p:anim calcmode="lin" valueType="num">
                                      <p:cBhvr additive="base">
                                        <p:cTn id="44" dur="500" fill="hold"/>
                                        <p:tgtEl>
                                          <p:spTgt spid="27"/>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1+#ppt_w/2"/>
                                          </p:val>
                                        </p:tav>
                                        <p:tav tm="100000">
                                          <p:val>
                                            <p:strVal val="#ppt_x"/>
                                          </p:val>
                                        </p:tav>
                                      </p:tavLst>
                                    </p:anim>
                                    <p:anim calcmode="lin" valueType="num">
                                      <p:cBhvr additive="base">
                                        <p:cTn id="48" dur="500" fill="hold"/>
                                        <p:tgtEl>
                                          <p:spTgt spid="28"/>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1+#ppt_w/2"/>
                                          </p:val>
                                        </p:tav>
                                        <p:tav tm="100000">
                                          <p:val>
                                            <p:strVal val="#ppt_x"/>
                                          </p:val>
                                        </p:tav>
                                      </p:tavLst>
                                    </p:anim>
                                    <p:anim calcmode="lin" valueType="num">
                                      <p:cBhvr additive="base">
                                        <p:cTn id="52" dur="500" fill="hold"/>
                                        <p:tgtEl>
                                          <p:spTgt spid="29"/>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1+#ppt_w/2"/>
                                          </p:val>
                                        </p:tav>
                                        <p:tav tm="100000">
                                          <p:val>
                                            <p:strVal val="#ppt_x"/>
                                          </p:val>
                                        </p:tav>
                                      </p:tavLst>
                                    </p:anim>
                                    <p:anim calcmode="lin" valueType="num">
                                      <p:cBhvr additive="base">
                                        <p:cTn id="56"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1+#ppt_w/2"/>
                                          </p:val>
                                        </p:tav>
                                        <p:tav tm="100000">
                                          <p:val>
                                            <p:strVal val="#ppt_x"/>
                                          </p:val>
                                        </p:tav>
                                      </p:tavLst>
                                    </p:anim>
                                    <p:anim calcmode="lin" valueType="num">
                                      <p:cBhvr additive="base">
                                        <p:cTn id="62" dur="500" fill="hold"/>
                                        <p:tgtEl>
                                          <p:spTgt spid="31"/>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additive="base">
                                        <p:cTn id="65" dur="500" fill="hold"/>
                                        <p:tgtEl>
                                          <p:spTgt spid="32"/>
                                        </p:tgtEl>
                                        <p:attrNameLst>
                                          <p:attrName>ppt_x</p:attrName>
                                        </p:attrNameLst>
                                      </p:cBhvr>
                                      <p:tavLst>
                                        <p:tav tm="0">
                                          <p:val>
                                            <p:strVal val="1+#ppt_w/2"/>
                                          </p:val>
                                        </p:tav>
                                        <p:tav tm="100000">
                                          <p:val>
                                            <p:strVal val="#ppt_x"/>
                                          </p:val>
                                        </p:tav>
                                      </p:tavLst>
                                    </p:anim>
                                    <p:anim calcmode="lin" valueType="num">
                                      <p:cBhvr additive="base">
                                        <p:cTn id="66" dur="500" fill="hold"/>
                                        <p:tgtEl>
                                          <p:spTgt spid="32"/>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anim calcmode="lin" valueType="num">
                                      <p:cBhvr additive="base">
                                        <p:cTn id="69" dur="500" fill="hold"/>
                                        <p:tgtEl>
                                          <p:spTgt spid="33"/>
                                        </p:tgtEl>
                                        <p:attrNameLst>
                                          <p:attrName>ppt_x</p:attrName>
                                        </p:attrNameLst>
                                      </p:cBhvr>
                                      <p:tavLst>
                                        <p:tav tm="0">
                                          <p:val>
                                            <p:strVal val="1+#ppt_w/2"/>
                                          </p:val>
                                        </p:tav>
                                        <p:tav tm="100000">
                                          <p:val>
                                            <p:strVal val="#ppt_x"/>
                                          </p:val>
                                        </p:tav>
                                      </p:tavLst>
                                    </p:anim>
                                    <p:anim calcmode="lin" valueType="num">
                                      <p:cBhvr additive="base">
                                        <p:cTn id="70" dur="500" fill="hold"/>
                                        <p:tgtEl>
                                          <p:spTgt spid="33"/>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1+#ppt_w/2"/>
                                          </p:val>
                                        </p:tav>
                                        <p:tav tm="100000">
                                          <p:val>
                                            <p:strVal val="#ppt_x"/>
                                          </p:val>
                                        </p:tav>
                                      </p:tavLst>
                                    </p:anim>
                                    <p:anim calcmode="lin" valueType="num">
                                      <p:cBhvr additive="base">
                                        <p:cTn id="74"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20">
                                            <p:txEl>
                                              <p:pRg st="0" end="0"/>
                                            </p:txEl>
                                          </p:spTgt>
                                        </p:tgtEl>
                                        <p:attrNameLst>
                                          <p:attrName>style.visibility</p:attrName>
                                        </p:attrNameLst>
                                      </p:cBhvr>
                                      <p:to>
                                        <p:strVal val="visible"/>
                                      </p:to>
                                    </p:set>
                                    <p:anim calcmode="lin" valueType="num">
                                      <p:cBhvr additive="base">
                                        <p:cTn id="79"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4" grpId="0"/>
      <p:bldP spid="25" grpId="0"/>
      <p:bldP spid="26" grpId="0"/>
      <p:bldP spid="28" grpId="0"/>
      <p:bldP spid="29" grpId="0"/>
      <p:bldP spid="30" grpId="0"/>
      <p:bldP spid="32" grpId="0"/>
      <p:bldP spid="33" grpId="0"/>
      <p:bldP spid="34"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Who Are We?</a:t>
            </a:r>
            <a:endParaRPr lang="en-US" dirty="0"/>
          </a:p>
        </p:txBody>
      </p:sp>
      <p:sp>
        <p:nvSpPr>
          <p:cNvPr id="14" name="Subtitle 13"/>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ounded Rectangle 8"/>
          <p:cNvSpPr/>
          <p:nvPr/>
        </p:nvSpPr>
        <p:spPr bwMode="auto">
          <a:xfrm>
            <a:off x="1290320" y="1747520"/>
            <a:ext cx="6604000" cy="3220720"/>
          </a:xfrm>
          <a:prstGeom prst="roundRect">
            <a:avLst>
              <a:gd name="adj" fmla="val 10358"/>
            </a:avLst>
          </a:prstGeom>
          <a:solidFill>
            <a:srgbClr val="FFFFFF"/>
          </a:solidFill>
          <a:ln w="38100" cap="flat" cmpd="sng" algn="ctr">
            <a:solidFill>
              <a:schemeClr val="accent1"/>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dirty="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sp>
        <p:nvSpPr>
          <p:cNvPr id="11" name="Rectangle 10"/>
          <p:cNvSpPr/>
          <p:nvPr/>
        </p:nvSpPr>
        <p:spPr bwMode="auto">
          <a:xfrm>
            <a:off x="274320" y="6207760"/>
            <a:ext cx="8727440" cy="497840"/>
          </a:xfrm>
          <a:prstGeom prst="rect">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sp>
        <p:nvSpPr>
          <p:cNvPr id="16" name="Rounded Rectangle 15"/>
          <p:cNvSpPr/>
          <p:nvPr/>
        </p:nvSpPr>
        <p:spPr bwMode="auto">
          <a:xfrm>
            <a:off x="619760" y="5608320"/>
            <a:ext cx="8067040" cy="680720"/>
          </a:xfrm>
          <a:prstGeom prst="roundRect">
            <a:avLst>
              <a:gd name="adj" fmla="val 10358"/>
            </a:avLst>
          </a:prstGeom>
          <a:solidFill>
            <a:schemeClr val="accent1"/>
          </a:solidFill>
          <a:ln w="12700" cap="flat" cmpd="sng" algn="ctr">
            <a:solidFill>
              <a:srgbClr val="E0E0E0"/>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dirty="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sp>
        <p:nvSpPr>
          <p:cNvPr id="344082" name="Text Box 18"/>
          <p:cNvSpPr txBox="1">
            <a:spLocks noChangeArrowheads="1"/>
          </p:cNvSpPr>
          <p:nvPr/>
        </p:nvSpPr>
        <p:spPr bwMode="auto">
          <a:xfrm>
            <a:off x="111760" y="1942822"/>
            <a:ext cx="8839200" cy="3493264"/>
          </a:xfrm>
          <a:prstGeom prst="rect">
            <a:avLst/>
          </a:prstGeom>
          <a:noFill/>
          <a:ln w="9525">
            <a:noFill/>
            <a:miter lim="800000"/>
            <a:headEnd/>
            <a:tailEnd/>
          </a:ln>
          <a:effectLst/>
        </p:spPr>
        <p:txBody>
          <a:bodyPr wrap="square">
            <a:spAutoFit/>
          </a:bodyPr>
          <a:lstStyle/>
          <a:p>
            <a:pPr algn="ctr">
              <a:spcBef>
                <a:spcPct val="50000"/>
              </a:spcBef>
            </a:pPr>
            <a:r>
              <a:rPr lang="en-US" sz="2600" dirty="0" err="1">
                <a:solidFill>
                  <a:schemeClr val="accent6"/>
                </a:solidFill>
              </a:rPr>
              <a:t>Convio</a:t>
            </a:r>
            <a:r>
              <a:rPr lang="en-US" sz="2600" b="1" dirty="0" smtClean="0">
                <a:solidFill>
                  <a:schemeClr val="accent6"/>
                </a:solidFill>
              </a:rPr>
              <a:t> </a:t>
            </a:r>
            <a:r>
              <a:rPr lang="en-US" sz="2600" dirty="0" smtClean="0">
                <a:solidFill>
                  <a:schemeClr val="accent6"/>
                </a:solidFill>
              </a:rPr>
              <a:t>Online </a:t>
            </a:r>
            <a:r>
              <a:rPr lang="en-US" sz="2600" dirty="0">
                <a:solidFill>
                  <a:schemeClr val="accent6"/>
                </a:solidFill>
              </a:rPr>
              <a:t>F</a:t>
            </a:r>
            <a:r>
              <a:rPr lang="en-US" sz="2600" dirty="0" smtClean="0">
                <a:solidFill>
                  <a:schemeClr val="accent6"/>
                </a:solidFill>
              </a:rPr>
              <a:t>undraising </a:t>
            </a:r>
            <a:r>
              <a:rPr lang="en-US" sz="2600" dirty="0">
                <a:solidFill>
                  <a:schemeClr val="accent6"/>
                </a:solidFill>
              </a:rPr>
              <a:t>S</a:t>
            </a:r>
            <a:r>
              <a:rPr lang="en-US" sz="2600" dirty="0" smtClean="0">
                <a:solidFill>
                  <a:schemeClr val="accent6"/>
                </a:solidFill>
              </a:rPr>
              <a:t>oftware </a:t>
            </a:r>
          </a:p>
          <a:p>
            <a:pPr algn="ctr">
              <a:spcBef>
                <a:spcPct val="50000"/>
              </a:spcBef>
            </a:pPr>
            <a:r>
              <a:rPr lang="en-US" sz="2600" b="1" dirty="0"/>
              <a:t/>
            </a:r>
            <a:br>
              <a:rPr lang="en-US" sz="2600" b="1" dirty="0"/>
            </a:br>
            <a:r>
              <a:rPr lang="en-US" sz="2600" dirty="0" smtClean="0">
                <a:solidFill>
                  <a:srgbClr val="490E6F"/>
                </a:solidFill>
              </a:rPr>
              <a:t>A Proven</a:t>
            </a:r>
            <a:r>
              <a:rPr lang="en-US" sz="2600" b="1" dirty="0" smtClean="0">
                <a:solidFill>
                  <a:srgbClr val="490E6F"/>
                </a:solidFill>
              </a:rPr>
              <a:t> </a:t>
            </a:r>
            <a:r>
              <a:rPr lang="en-US" sz="2600" dirty="0" smtClean="0">
                <a:solidFill>
                  <a:srgbClr val="490E6F"/>
                </a:solidFill>
              </a:rPr>
              <a:t>Action </a:t>
            </a:r>
            <a:r>
              <a:rPr lang="en-US" sz="2600" dirty="0" smtClean="0">
                <a:solidFill>
                  <a:srgbClr val="490E6F"/>
                </a:solidFill>
              </a:rPr>
              <a:t>Plan (inc. Production)</a:t>
            </a:r>
            <a:endParaRPr lang="en-US" sz="2600" dirty="0" smtClean="0">
              <a:solidFill>
                <a:srgbClr val="490E6F"/>
              </a:solidFill>
            </a:endParaRPr>
          </a:p>
          <a:p>
            <a:pPr algn="ctr"/>
            <a:r>
              <a:rPr lang="en-US" sz="2600" b="1" dirty="0" smtClean="0"/>
              <a:t/>
            </a:r>
            <a:br>
              <a:rPr lang="en-US" sz="2600" b="1" dirty="0" smtClean="0"/>
            </a:br>
            <a:r>
              <a:rPr lang="en-US" sz="2600" b="1" dirty="0" smtClean="0"/>
              <a:t/>
            </a:r>
            <a:br>
              <a:rPr lang="en-US" sz="2600" b="1" dirty="0" smtClean="0"/>
            </a:br>
            <a:r>
              <a:rPr lang="en-US" sz="2600" dirty="0" smtClean="0">
                <a:solidFill>
                  <a:srgbClr val="490E6F"/>
                </a:solidFill>
              </a:rPr>
              <a:t>Capacity-Building </a:t>
            </a:r>
            <a:r>
              <a:rPr lang="en-US" sz="2600" dirty="0" smtClean="0">
                <a:solidFill>
                  <a:srgbClr val="490E6F"/>
                </a:solidFill>
              </a:rPr>
              <a:t>Consulting</a:t>
            </a:r>
            <a:endParaRPr lang="en-US" sz="2600" dirty="0" smtClean="0">
              <a:solidFill>
                <a:srgbClr val="490E6F"/>
              </a:solidFill>
            </a:endParaRPr>
          </a:p>
          <a:p>
            <a:pPr algn="ctr"/>
            <a:endParaRPr lang="en-US" sz="2600" b="1" dirty="0" smtClean="0"/>
          </a:p>
          <a:p>
            <a:pPr algn="ctr"/>
            <a:endParaRPr lang="en-US" sz="2600" b="1" dirty="0"/>
          </a:p>
        </p:txBody>
      </p:sp>
      <p:pic>
        <p:nvPicPr>
          <p:cNvPr id="7" name="Picture 6" descr="Convio_Go_RGB.eps"/>
          <p:cNvPicPr>
            <a:picLocks noChangeAspect="1"/>
          </p:cNvPicPr>
          <p:nvPr/>
        </p:nvPicPr>
        <p:blipFill>
          <a:blip r:embed="rId4" cstate="print"/>
          <a:stretch>
            <a:fillRect/>
          </a:stretch>
        </p:blipFill>
        <p:spPr>
          <a:xfrm>
            <a:off x="2382521" y="762000"/>
            <a:ext cx="4038600" cy="610486"/>
          </a:xfrm>
          <a:prstGeom prst="rect">
            <a:avLst/>
          </a:prstGeom>
          <a:effectLst>
            <a:reflection stA="0" endPos="0" dir="5400000" sy="-100000" algn="bl" rotWithShape="0"/>
          </a:effectLst>
        </p:spPr>
      </p:pic>
      <p:sp>
        <p:nvSpPr>
          <p:cNvPr id="10" name="TextBox 9"/>
          <p:cNvSpPr txBox="1"/>
          <p:nvPr/>
        </p:nvSpPr>
        <p:spPr>
          <a:xfrm>
            <a:off x="882025" y="5354320"/>
            <a:ext cx="7802585" cy="1200329"/>
          </a:xfrm>
          <a:prstGeom prst="rect">
            <a:avLst/>
          </a:prstGeom>
          <a:noFill/>
        </p:spPr>
        <p:txBody>
          <a:bodyPr wrap="none" rtlCol="0">
            <a:spAutoFit/>
          </a:bodyPr>
          <a:lstStyle/>
          <a:p>
            <a:r>
              <a:rPr lang="en-US" sz="2400" b="1" dirty="0" smtClean="0">
                <a:solidFill>
                  <a:srgbClr val="FFFFFF"/>
                </a:solidFill>
              </a:rPr>
              <a:t> </a:t>
            </a:r>
            <a:br>
              <a:rPr lang="en-US" sz="2400" b="1" dirty="0" smtClean="0">
                <a:solidFill>
                  <a:srgbClr val="FFFFFF"/>
                </a:solidFill>
              </a:rPr>
            </a:br>
            <a:r>
              <a:rPr lang="en-US" sz="2400" b="1" dirty="0" smtClean="0">
                <a:solidFill>
                  <a:srgbClr val="FFFFFF"/>
                </a:solidFill>
              </a:rPr>
              <a:t>Tangible Results Today &amp; </a:t>
            </a:r>
            <a:r>
              <a:rPr lang="en-US" sz="2400" b="1" dirty="0" smtClean="0">
                <a:solidFill>
                  <a:srgbClr val="FFFFFF"/>
                </a:solidFill>
              </a:rPr>
              <a:t>Know-How </a:t>
            </a:r>
            <a:r>
              <a:rPr lang="en-US" sz="2400" b="1" dirty="0" smtClean="0">
                <a:solidFill>
                  <a:srgbClr val="FFFFFF"/>
                </a:solidFill>
              </a:rPr>
              <a:t>For Tomorrow </a:t>
            </a:r>
          </a:p>
          <a:p>
            <a:endParaRPr lang="en-US" sz="2400" b="1" dirty="0">
              <a:solidFill>
                <a:srgbClr val="FFFFFF"/>
              </a:solidFill>
            </a:endParaRPr>
          </a:p>
        </p:txBody>
      </p:sp>
      <p:sp>
        <p:nvSpPr>
          <p:cNvPr id="12" name="TextBox 11"/>
          <p:cNvSpPr txBox="1"/>
          <p:nvPr/>
        </p:nvSpPr>
        <p:spPr>
          <a:xfrm>
            <a:off x="4018280" y="2082800"/>
            <a:ext cx="723876" cy="1200329"/>
          </a:xfrm>
          <a:prstGeom prst="rect">
            <a:avLst/>
          </a:prstGeom>
          <a:noFill/>
          <a:effectLst>
            <a:outerShdw blurRad="50800" dist="38100" dir="2700000">
              <a:srgbClr val="000000">
                <a:alpha val="43000"/>
              </a:srgbClr>
            </a:outerShdw>
          </a:effectLst>
        </p:spPr>
        <p:txBody>
          <a:bodyPr wrap="none" rtlCol="0">
            <a:spAutoFit/>
          </a:bodyPr>
          <a:lstStyle/>
          <a:p>
            <a:r>
              <a:rPr lang="en-US" sz="7200" b="1" dirty="0" smtClean="0">
                <a:solidFill>
                  <a:schemeClr val="accent5"/>
                </a:solidFill>
              </a:rPr>
              <a:t>+</a:t>
            </a:r>
            <a:endParaRPr lang="en-US" sz="7200" b="1" dirty="0">
              <a:solidFill>
                <a:schemeClr val="accent5"/>
              </a:solidFill>
            </a:endParaRPr>
          </a:p>
        </p:txBody>
      </p:sp>
      <p:sp>
        <p:nvSpPr>
          <p:cNvPr id="13" name="TextBox 12"/>
          <p:cNvSpPr txBox="1"/>
          <p:nvPr/>
        </p:nvSpPr>
        <p:spPr>
          <a:xfrm>
            <a:off x="4018280" y="3180080"/>
            <a:ext cx="723876" cy="1200329"/>
          </a:xfrm>
          <a:prstGeom prst="rect">
            <a:avLst/>
          </a:prstGeom>
          <a:noFill/>
          <a:effectLst>
            <a:outerShdw blurRad="50800" dist="38100" dir="2700000">
              <a:srgbClr val="000000">
                <a:alpha val="43000"/>
              </a:srgbClr>
            </a:outerShdw>
          </a:effectLst>
        </p:spPr>
        <p:txBody>
          <a:bodyPr wrap="none" rtlCol="0">
            <a:spAutoFit/>
          </a:bodyPr>
          <a:lstStyle/>
          <a:p>
            <a:r>
              <a:rPr lang="en-US" sz="7200" b="1" dirty="0" smtClean="0">
                <a:solidFill>
                  <a:srgbClr val="FFBA00"/>
                </a:solidFill>
              </a:rPr>
              <a:t>+</a:t>
            </a:r>
            <a:endParaRPr lang="en-US" sz="7200" b="1" dirty="0">
              <a:solidFill>
                <a:srgbClr val="FFBA00"/>
              </a:solidFill>
            </a:endParaRPr>
          </a:p>
        </p:txBody>
      </p:sp>
      <p:sp>
        <p:nvSpPr>
          <p:cNvPr id="14" name="TextBox 13"/>
          <p:cNvSpPr txBox="1"/>
          <p:nvPr/>
        </p:nvSpPr>
        <p:spPr>
          <a:xfrm>
            <a:off x="4018280" y="4632960"/>
            <a:ext cx="723876" cy="1200329"/>
          </a:xfrm>
          <a:prstGeom prst="rect">
            <a:avLst/>
          </a:prstGeom>
          <a:noFill/>
          <a:effectLst>
            <a:outerShdw blurRad="50800" dist="38100" dir="2700000">
              <a:srgbClr val="000000">
                <a:alpha val="43000"/>
              </a:srgbClr>
            </a:outerShdw>
          </a:effectLst>
        </p:spPr>
        <p:txBody>
          <a:bodyPr wrap="none" rtlCol="0">
            <a:spAutoFit/>
          </a:bodyPr>
          <a:lstStyle/>
          <a:p>
            <a:r>
              <a:rPr lang="en-US" sz="7200" b="1" dirty="0" smtClean="0">
                <a:solidFill>
                  <a:srgbClr val="FFBA00"/>
                </a:solidFill>
              </a:rPr>
              <a:t>=</a:t>
            </a:r>
            <a:endParaRPr lang="en-US" sz="7200" b="1" dirty="0">
              <a:solidFill>
                <a:srgbClr val="FFBA00"/>
              </a:solidFill>
            </a:endParaRPr>
          </a:p>
        </p:txBody>
      </p:sp>
      <p:graphicFrame>
        <p:nvGraphicFramePr>
          <p:cNvPr id="92161" name="Object 6"/>
          <p:cNvGraphicFramePr>
            <a:graphicFrameLocks noChangeAspect="1"/>
          </p:cNvGraphicFramePr>
          <p:nvPr/>
        </p:nvGraphicFramePr>
        <p:xfrm>
          <a:off x="1143000" y="1568450"/>
          <a:ext cx="6953250" cy="4043363"/>
        </p:xfrm>
        <a:graphic>
          <a:graphicData uri="http://schemas.openxmlformats.org/presentationml/2006/ole">
            <p:oleObj spid="_x0000_s144386" name="Image" r:id="rId5" imgW="3250794" imgH="2526984" progId="">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61"/>
                                        </p:tgtEl>
                                        <p:attrNameLst>
                                          <p:attrName>style.visibility</p:attrName>
                                        </p:attrNameLst>
                                      </p:cBhvr>
                                      <p:to>
                                        <p:strVal val="visible"/>
                                      </p:to>
                                    </p:set>
                                    <p:animEffect transition="in" filter="fade">
                                      <p:cBhvr>
                                        <p:cTn id="7" dur="500"/>
                                        <p:tgtEl>
                                          <p:spTgt spid="92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email"/>
          <a:srcRect l="13371" t="9980" r="21482" b="6499"/>
          <a:stretch>
            <a:fillRect/>
          </a:stretch>
        </p:blipFill>
        <p:spPr bwMode="auto">
          <a:xfrm>
            <a:off x="4343400" y="1456267"/>
            <a:ext cx="4083820" cy="4391204"/>
          </a:xfrm>
          <a:prstGeom prst="rect">
            <a:avLst/>
          </a:prstGeom>
          <a:noFill/>
          <a:ln w="9525">
            <a:noFill/>
            <a:miter lim="800000"/>
            <a:headEnd/>
            <a:tailEnd/>
          </a:ln>
        </p:spPr>
      </p:pic>
      <p:sp>
        <p:nvSpPr>
          <p:cNvPr id="6" name="Title 4"/>
          <p:cNvSpPr>
            <a:spLocks noGrp="1"/>
          </p:cNvSpPr>
          <p:nvPr>
            <p:ph type="title"/>
          </p:nvPr>
        </p:nvSpPr>
        <p:spPr>
          <a:prstGeom prst="rect">
            <a:avLst/>
          </a:prstGeom>
        </p:spPr>
        <p:txBody>
          <a:bodyPr/>
          <a:lstStyle/>
          <a:p>
            <a:r>
              <a:rPr lang="en-US" sz="2400" dirty="0" smtClean="0"/>
              <a:t>When it comes to Cultivation,</a:t>
            </a:r>
            <a:br>
              <a:rPr lang="en-US" sz="2400" dirty="0" smtClean="0"/>
            </a:br>
            <a:r>
              <a:rPr lang="en-US" i="1" dirty="0" smtClean="0"/>
              <a:t>Content is King</a:t>
            </a:r>
            <a:endParaRPr lang="en-US" sz="2400" i="1" dirty="0"/>
          </a:p>
        </p:txBody>
      </p:sp>
      <p:sp>
        <p:nvSpPr>
          <p:cNvPr id="5" name="Picture Placeholder 4"/>
          <p:cNvSpPr>
            <a:spLocks noGrp="1"/>
          </p:cNvSpPr>
          <p:nvPr>
            <p:ph type="pic" sz="quarter" idx="13"/>
          </p:nvPr>
        </p:nvSpPr>
        <p:spPr/>
      </p:sp>
      <p:sp>
        <p:nvSpPr>
          <p:cNvPr id="7" name="Rectangle 6"/>
          <p:cNvSpPr/>
          <p:nvPr/>
        </p:nvSpPr>
        <p:spPr>
          <a:xfrm>
            <a:off x="304799" y="304800"/>
            <a:ext cx="3038012" cy="6247864"/>
          </a:xfrm>
          <a:prstGeom prst="rect">
            <a:avLst/>
          </a:prstGeom>
          <a:noFill/>
        </p:spPr>
        <p:txBody>
          <a:bodyPr wrap="none" lIns="91440" tIns="45720" rIns="91440" bIns="45720">
            <a:spAutoFit/>
          </a:bodyPr>
          <a:lstStyle/>
          <a:p>
            <a:pPr algn="ctr"/>
            <a:r>
              <a:rPr lang="en-US" sz="40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a:t>
            </a:r>
            <a:endParaRPr lang="en-US" sz="40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Rectangle 7"/>
          <p:cNvSpPr/>
          <p:nvPr/>
        </p:nvSpPr>
        <p:spPr>
          <a:xfrm>
            <a:off x="381000" y="457200"/>
            <a:ext cx="2690160" cy="707886"/>
          </a:xfrm>
          <a:prstGeom prst="rect">
            <a:avLst/>
          </a:prstGeom>
          <a:noFill/>
        </p:spPr>
        <p:txBody>
          <a:bodyPr wrap="none" lIns="91440" tIns="45720" rIns="91440" bIns="45720">
            <a:spAutoFit/>
          </a:bodyPr>
          <a:lstStyle/>
          <a:p>
            <a:pPr algn="ct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Secret #</a:t>
            </a:r>
            <a:endParaRPr 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4233333" y="2836333"/>
            <a:ext cx="4724400" cy="3263900"/>
          </a:xfrm>
          <a:prstGeom prst="rect">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sp>
        <p:nvSpPr>
          <p:cNvPr id="3" name="Title 2"/>
          <p:cNvSpPr>
            <a:spLocks noGrp="1"/>
          </p:cNvSpPr>
          <p:nvPr>
            <p:ph type="title"/>
          </p:nvPr>
        </p:nvSpPr>
        <p:spPr/>
        <p:txBody>
          <a:bodyPr/>
          <a:lstStyle/>
          <a:p>
            <a:r>
              <a:rPr lang="en-US" dirty="0" smtClean="0"/>
              <a:t>Get Your Clicks</a:t>
            </a:r>
            <a:endParaRPr lang="en-US" dirty="0"/>
          </a:p>
        </p:txBody>
      </p:sp>
      <p:sp>
        <p:nvSpPr>
          <p:cNvPr id="4" name="Content Placeholder 3"/>
          <p:cNvSpPr>
            <a:spLocks noGrp="1"/>
          </p:cNvSpPr>
          <p:nvPr>
            <p:ph idx="1"/>
          </p:nvPr>
        </p:nvSpPr>
        <p:spPr>
          <a:xfrm>
            <a:off x="571500" y="1485900"/>
            <a:ext cx="3560233" cy="4343399"/>
          </a:xfrm>
        </p:spPr>
        <p:txBody>
          <a:bodyPr/>
          <a:lstStyle/>
          <a:p>
            <a:r>
              <a:rPr lang="en-US" sz="2000" dirty="0" smtClean="0"/>
              <a:t>Guess what topic </a:t>
            </a:r>
            <a:br>
              <a:rPr lang="en-US" sz="2000" dirty="0" smtClean="0"/>
            </a:br>
            <a:r>
              <a:rPr lang="en-US" sz="2000" dirty="0" smtClean="0"/>
              <a:t>gets the most clicks?</a:t>
            </a:r>
          </a:p>
          <a:p>
            <a:pPr lvl="2"/>
            <a:r>
              <a:rPr lang="en-US" sz="2000" dirty="0" smtClean="0"/>
              <a:t>The recipes!</a:t>
            </a:r>
          </a:p>
          <a:p>
            <a:r>
              <a:rPr lang="en-US" sz="2000" dirty="0" smtClean="0"/>
              <a:t>#1 objective is list growth</a:t>
            </a:r>
          </a:p>
          <a:p>
            <a:pPr lvl="1"/>
            <a:r>
              <a:rPr lang="en-US" sz="1800" dirty="0" smtClean="0"/>
              <a:t>30% yr/yr revenue growth</a:t>
            </a:r>
          </a:p>
          <a:p>
            <a:pPr lvl="1"/>
            <a:r>
              <a:rPr lang="en-US" sz="1800" dirty="0" smtClean="0"/>
              <a:t>Confident in eventual conversion of subscribers to customers…you should be, too!</a:t>
            </a:r>
          </a:p>
          <a:p>
            <a:pPr lvl="1"/>
            <a:endParaRPr lang="en-US" sz="2000" dirty="0" smtClean="0"/>
          </a:p>
          <a:p>
            <a:pPr lvl="2"/>
            <a:endParaRPr lang="en-US" sz="2000" dirty="0"/>
          </a:p>
        </p:txBody>
      </p:sp>
      <p:grpSp>
        <p:nvGrpSpPr>
          <p:cNvPr id="12" name="Group 11"/>
          <p:cNvGrpSpPr/>
          <p:nvPr/>
        </p:nvGrpSpPr>
        <p:grpSpPr>
          <a:xfrm>
            <a:off x="4267200" y="127000"/>
            <a:ext cx="4622800" cy="5858936"/>
            <a:chOff x="4267200" y="127000"/>
            <a:chExt cx="4622800" cy="5858936"/>
          </a:xfrm>
        </p:grpSpPr>
        <p:pic>
          <p:nvPicPr>
            <p:cNvPr id="9" name="Picture 8" descr="Email_Template.png"/>
            <p:cNvPicPr>
              <a:picLocks noChangeAspect="1"/>
            </p:cNvPicPr>
            <p:nvPr/>
          </p:nvPicPr>
          <p:blipFill>
            <a:blip r:embed="rId3" cstate="print"/>
            <a:srcRect l="9248" r="4727"/>
            <a:stretch>
              <a:fillRect/>
            </a:stretch>
          </p:blipFill>
          <p:spPr>
            <a:xfrm>
              <a:off x="4267200" y="127000"/>
              <a:ext cx="4622800" cy="5156200"/>
            </a:xfrm>
            <a:prstGeom prst="rect">
              <a:avLst/>
            </a:prstGeom>
          </p:spPr>
        </p:pic>
        <p:sp>
          <p:nvSpPr>
            <p:cNvPr id="11" name="Rectangle 10"/>
            <p:cNvSpPr/>
            <p:nvPr/>
          </p:nvSpPr>
          <p:spPr bwMode="auto">
            <a:xfrm>
              <a:off x="4419600" y="618067"/>
              <a:ext cx="4267200" cy="1227666"/>
            </a:xfrm>
            <a:prstGeom prst="rect">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pic>
          <p:nvPicPr>
            <p:cNvPr id="45058" name="Picture 2"/>
            <p:cNvPicPr>
              <a:picLocks noChangeAspect="1" noChangeArrowheads="1"/>
            </p:cNvPicPr>
            <p:nvPr/>
          </p:nvPicPr>
          <p:blipFill>
            <a:blip r:embed="rId4" cstate="print"/>
            <a:srcRect t="5738" b="57260"/>
            <a:stretch>
              <a:fillRect/>
            </a:stretch>
          </p:blipFill>
          <p:spPr bwMode="auto">
            <a:xfrm>
              <a:off x="4453471" y="677334"/>
              <a:ext cx="4191000" cy="4995334"/>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t="46743" b="23135"/>
            <a:stretch>
              <a:fillRect/>
            </a:stretch>
          </p:blipFill>
          <p:spPr bwMode="auto">
            <a:xfrm>
              <a:off x="4453466" y="1921936"/>
              <a:ext cx="4188387" cy="4064000"/>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blinds(horizontal)">
                                      <p:cBhvr>
                                        <p:cTn id="15" dur="500"/>
                                        <p:tgtEl>
                                          <p:spTgt spid="4">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blinds(horizontal)">
                                      <p:cBhvr>
                                        <p:cTn id="18"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5"/>
          <p:cNvSpPr>
            <a:spLocks noGrp="1"/>
          </p:cNvSpPr>
          <p:nvPr>
            <p:ph type="title"/>
          </p:nvPr>
        </p:nvSpPr>
        <p:spPr/>
        <p:txBody>
          <a:bodyPr/>
          <a:lstStyle/>
          <a:p>
            <a:r>
              <a:rPr lang="en-US" dirty="0" smtClean="0"/>
              <a:t>Deliver Distinctive, Compelling Content</a:t>
            </a:r>
            <a:endParaRPr lang="en-US" dirty="0"/>
          </a:p>
        </p:txBody>
      </p:sp>
      <p:pic>
        <p:nvPicPr>
          <p:cNvPr id="4098" name="Picture 2"/>
          <p:cNvPicPr>
            <a:picLocks noChangeAspect="1" noChangeArrowheads="1"/>
          </p:cNvPicPr>
          <p:nvPr/>
        </p:nvPicPr>
        <p:blipFill>
          <a:blip r:embed="rId3" cstate="print"/>
          <a:srcRect b="22331"/>
          <a:stretch>
            <a:fillRect/>
          </a:stretch>
        </p:blipFill>
        <p:spPr bwMode="auto">
          <a:xfrm>
            <a:off x="0" y="0"/>
            <a:ext cx="4650578" cy="6742582"/>
          </a:xfrm>
          <a:prstGeom prst="rect">
            <a:avLst/>
          </a:prstGeom>
          <a:noFill/>
          <a:ln w="9525">
            <a:noFill/>
            <a:miter lim="800000"/>
            <a:headEnd/>
            <a:tailEnd/>
          </a:ln>
          <a:effectLst>
            <a:outerShdw blurRad="50800" dist="38100" dir="9180000">
              <a:srgbClr val="000000">
                <a:alpha val="43000"/>
              </a:srgbClr>
            </a:outerShdw>
          </a:effectLst>
        </p:spPr>
      </p:pic>
      <p:grpSp>
        <p:nvGrpSpPr>
          <p:cNvPr id="31" name="Group 30"/>
          <p:cNvGrpSpPr/>
          <p:nvPr/>
        </p:nvGrpSpPr>
        <p:grpSpPr>
          <a:xfrm>
            <a:off x="2172507" y="0"/>
            <a:ext cx="4561668" cy="6858000"/>
            <a:chOff x="-16818" y="1551662"/>
            <a:chExt cx="4205288" cy="6486525"/>
          </a:xfrm>
        </p:grpSpPr>
        <p:pic>
          <p:nvPicPr>
            <p:cNvPr id="121857" name="Picture 1"/>
            <p:cNvPicPr>
              <a:picLocks noChangeAspect="1" noChangeArrowheads="1"/>
            </p:cNvPicPr>
            <p:nvPr/>
          </p:nvPicPr>
          <p:blipFill>
            <a:blip r:embed="rId4" cstate="print"/>
            <a:srcRect t="830"/>
            <a:stretch>
              <a:fillRect/>
            </a:stretch>
          </p:blipFill>
          <p:spPr bwMode="auto">
            <a:xfrm>
              <a:off x="-16818" y="1551662"/>
              <a:ext cx="4205288" cy="6486525"/>
            </a:xfrm>
            <a:prstGeom prst="rect">
              <a:avLst/>
            </a:prstGeom>
            <a:noFill/>
            <a:ln w="9525">
              <a:noFill/>
              <a:miter lim="800000"/>
              <a:headEnd/>
              <a:tailEnd/>
            </a:ln>
            <a:effectLst/>
          </p:spPr>
        </p:pic>
        <p:sp>
          <p:nvSpPr>
            <p:cNvPr id="28" name="Rectangle 27"/>
            <p:cNvSpPr/>
            <p:nvPr/>
          </p:nvSpPr>
          <p:spPr bwMode="auto">
            <a:xfrm>
              <a:off x="-8781" y="5092224"/>
              <a:ext cx="2962275" cy="406281"/>
            </a:xfrm>
            <a:prstGeom prst="rect">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sp>
          <p:nvSpPr>
            <p:cNvPr id="23" name="Rectangle 22"/>
            <p:cNvSpPr/>
            <p:nvPr/>
          </p:nvSpPr>
          <p:spPr bwMode="auto">
            <a:xfrm>
              <a:off x="53578" y="6402824"/>
              <a:ext cx="2819400" cy="257175"/>
            </a:xfrm>
            <a:prstGeom prst="rect">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grpSp>
          <p:nvGrpSpPr>
            <p:cNvPr id="24" name="Group 23"/>
            <p:cNvGrpSpPr/>
            <p:nvPr/>
          </p:nvGrpSpPr>
          <p:grpSpPr>
            <a:xfrm>
              <a:off x="77688" y="5117622"/>
              <a:ext cx="1885950" cy="266703"/>
              <a:chOff x="1087338" y="5117622"/>
              <a:chExt cx="1885950" cy="266703"/>
            </a:xfrm>
          </p:grpSpPr>
          <p:pic>
            <p:nvPicPr>
              <p:cNvPr id="121858" name="Picture 2"/>
              <p:cNvPicPr>
                <a:picLocks noChangeAspect="1" noChangeArrowheads="1"/>
              </p:cNvPicPr>
              <p:nvPr/>
            </p:nvPicPr>
            <p:blipFill>
              <a:blip r:embed="rId4" cstate="print"/>
              <a:srcRect l="1901" t="56589" r="77603" b="40861"/>
              <a:stretch>
                <a:fillRect/>
              </a:stretch>
            </p:blipFill>
            <p:spPr bwMode="auto">
              <a:xfrm>
                <a:off x="1792188" y="5117622"/>
                <a:ext cx="1181100" cy="228600"/>
              </a:xfrm>
              <a:prstGeom prst="rect">
                <a:avLst/>
              </a:prstGeom>
              <a:noFill/>
              <a:ln w="9525">
                <a:noFill/>
                <a:miter lim="800000"/>
                <a:headEnd/>
                <a:tailEnd/>
              </a:ln>
              <a:effectLst/>
            </p:spPr>
          </p:pic>
          <p:pic>
            <p:nvPicPr>
              <p:cNvPr id="21" name="Picture 2"/>
              <p:cNvPicPr>
                <a:picLocks noChangeAspect="1" noChangeArrowheads="1"/>
              </p:cNvPicPr>
              <p:nvPr/>
            </p:nvPicPr>
            <p:blipFill>
              <a:blip r:embed="rId4" cstate="print"/>
              <a:srcRect l="52149" t="55101" r="35454" b="42242"/>
              <a:stretch>
                <a:fillRect/>
              </a:stretch>
            </p:blipFill>
            <p:spPr bwMode="auto">
              <a:xfrm>
                <a:off x="1087338" y="5146200"/>
                <a:ext cx="714375" cy="238125"/>
              </a:xfrm>
              <a:prstGeom prst="rect">
                <a:avLst/>
              </a:prstGeom>
              <a:noFill/>
              <a:ln w="9525">
                <a:noFill/>
                <a:miter lim="800000"/>
                <a:headEnd/>
                <a:tailEnd/>
              </a:ln>
              <a:effectLst/>
            </p:spPr>
          </p:pic>
        </p:grpSp>
        <p:pic>
          <p:nvPicPr>
            <p:cNvPr id="121859" name="Picture 3"/>
            <p:cNvPicPr>
              <a:picLocks noChangeAspect="1" noChangeArrowheads="1"/>
            </p:cNvPicPr>
            <p:nvPr/>
          </p:nvPicPr>
          <p:blipFill>
            <a:blip r:embed="rId5" cstate="print"/>
            <a:srcRect t="25510" r="64806" b="23469"/>
            <a:stretch>
              <a:fillRect/>
            </a:stretch>
          </p:blipFill>
          <p:spPr bwMode="auto">
            <a:xfrm>
              <a:off x="558254" y="6511607"/>
              <a:ext cx="1381125" cy="238125"/>
            </a:xfrm>
            <a:prstGeom prst="rect">
              <a:avLst/>
            </a:prstGeom>
            <a:noFill/>
            <a:ln w="9525">
              <a:noFill/>
              <a:miter lim="800000"/>
              <a:headEnd/>
              <a:tailEnd/>
            </a:ln>
            <a:effectLst/>
          </p:spPr>
        </p:pic>
        <p:pic>
          <p:nvPicPr>
            <p:cNvPr id="121860" name="Picture 4"/>
            <p:cNvPicPr>
              <a:picLocks noChangeAspect="1" noChangeArrowheads="1"/>
            </p:cNvPicPr>
            <p:nvPr/>
          </p:nvPicPr>
          <p:blipFill>
            <a:blip r:embed="rId5" cstate="print"/>
            <a:srcRect l="83253" t="1020" r="6553" b="56123"/>
            <a:stretch>
              <a:fillRect/>
            </a:stretch>
          </p:blipFill>
          <p:spPr bwMode="auto">
            <a:xfrm>
              <a:off x="115044" y="6568242"/>
              <a:ext cx="400050" cy="200025"/>
            </a:xfrm>
            <a:prstGeom prst="rect">
              <a:avLst/>
            </a:prstGeom>
            <a:noFill/>
            <a:ln w="9525">
              <a:noFill/>
              <a:miter lim="800000"/>
              <a:headEnd/>
              <a:tailEnd/>
            </a:ln>
            <a:effectLst/>
          </p:spPr>
        </p:pic>
      </p:grpSp>
      <p:pic>
        <p:nvPicPr>
          <p:cNvPr id="121861" name="Picture 5"/>
          <p:cNvPicPr>
            <a:picLocks noChangeAspect="1" noChangeArrowheads="1"/>
          </p:cNvPicPr>
          <p:nvPr/>
        </p:nvPicPr>
        <p:blipFill>
          <a:blip r:embed="rId6" cstate="print"/>
          <a:srcRect/>
          <a:stretch>
            <a:fillRect/>
          </a:stretch>
        </p:blipFill>
        <p:spPr bwMode="auto">
          <a:xfrm>
            <a:off x="4511718" y="0"/>
            <a:ext cx="4689432" cy="6858000"/>
          </a:xfrm>
          <a:prstGeom prst="rect">
            <a:avLst/>
          </a:prstGeom>
          <a:noFill/>
          <a:ln w="9525">
            <a:noFill/>
            <a:miter lim="800000"/>
            <a:headEnd/>
            <a:tailEnd/>
          </a:ln>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1+#ppt_w/2"/>
                                          </p:val>
                                        </p:tav>
                                        <p:tav tm="100000">
                                          <p:val>
                                            <p:strVal val="#ppt_x"/>
                                          </p:val>
                                        </p:tav>
                                      </p:tavLst>
                                    </p:anim>
                                    <p:anim calcmode="lin" valueType="num">
                                      <p:cBhvr additive="base">
                                        <p:cTn id="8"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1+#ppt_w/2"/>
                                          </p:val>
                                        </p:tav>
                                        <p:tav tm="100000">
                                          <p:val>
                                            <p:strVal val="#ppt_x"/>
                                          </p:val>
                                        </p:tav>
                                      </p:tavLst>
                                    </p:anim>
                                    <p:anim calcmode="lin" valueType="num">
                                      <p:cBhvr additive="base">
                                        <p:cTn id="14"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21861"/>
                                        </p:tgtEl>
                                        <p:attrNameLst>
                                          <p:attrName>style.visibility</p:attrName>
                                        </p:attrNameLst>
                                      </p:cBhvr>
                                      <p:to>
                                        <p:strVal val="visible"/>
                                      </p:to>
                                    </p:set>
                                    <p:anim calcmode="lin" valueType="num">
                                      <p:cBhvr additive="base">
                                        <p:cTn id="19" dur="500" fill="hold"/>
                                        <p:tgtEl>
                                          <p:spTgt spid="121861"/>
                                        </p:tgtEl>
                                        <p:attrNameLst>
                                          <p:attrName>ppt_x</p:attrName>
                                        </p:attrNameLst>
                                      </p:cBhvr>
                                      <p:tavLst>
                                        <p:tav tm="0">
                                          <p:val>
                                            <p:strVal val="1+#ppt_w/2"/>
                                          </p:val>
                                        </p:tav>
                                        <p:tav tm="100000">
                                          <p:val>
                                            <p:strVal val="#ppt_x"/>
                                          </p:val>
                                        </p:tav>
                                      </p:tavLst>
                                    </p:anim>
                                    <p:anim calcmode="lin" valueType="num">
                                      <p:cBhvr additive="base">
                                        <p:cTn id="20" dur="500" fill="hold"/>
                                        <p:tgtEl>
                                          <p:spTgt spid="1218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7300" y="612853"/>
            <a:ext cx="3175000" cy="441248"/>
          </a:xfrm>
        </p:spPr>
        <p:txBody>
          <a:bodyPr/>
          <a:lstStyle/>
          <a:p>
            <a:r>
              <a:rPr lang="en-US" b="0" dirty="0" smtClean="0"/>
              <a:t>| by the numbers</a:t>
            </a:r>
            <a:endParaRPr lang="en-US" b="0" dirty="0"/>
          </a:p>
        </p:txBody>
      </p:sp>
      <p:sp>
        <p:nvSpPr>
          <p:cNvPr id="5" name="TextBox 4"/>
          <p:cNvSpPr txBox="1"/>
          <p:nvPr/>
        </p:nvSpPr>
        <p:spPr>
          <a:xfrm>
            <a:off x="889000" y="4559300"/>
            <a:ext cx="7823200" cy="738664"/>
          </a:xfrm>
          <a:prstGeom prst="rect">
            <a:avLst/>
          </a:prstGeom>
          <a:noFill/>
        </p:spPr>
        <p:txBody>
          <a:bodyPr wrap="square" rtlCol="0">
            <a:spAutoFit/>
          </a:bodyPr>
          <a:lstStyle/>
          <a:p>
            <a:pPr marL="0" lvl="1" algn="ctr"/>
            <a:r>
              <a:rPr lang="en-US" sz="2400" dirty="0" smtClean="0"/>
              <a:t>Percent typically opening regular </a:t>
            </a:r>
            <a:r>
              <a:rPr lang="en-US" sz="2400" dirty="0" err="1" smtClean="0"/>
              <a:t>eNewsletters</a:t>
            </a:r>
            <a:endParaRPr lang="en-US" sz="2400" dirty="0" smtClean="0"/>
          </a:p>
          <a:p>
            <a:pPr algn="ctr"/>
            <a:endParaRPr lang="en-US" dirty="0"/>
          </a:p>
        </p:txBody>
      </p:sp>
      <p:sp>
        <p:nvSpPr>
          <p:cNvPr id="9" name="Rectangle 8"/>
          <p:cNvSpPr/>
          <p:nvPr/>
        </p:nvSpPr>
        <p:spPr>
          <a:xfrm>
            <a:off x="2141584" y="1358900"/>
            <a:ext cx="5318032" cy="3170099"/>
          </a:xfrm>
          <a:prstGeom prst="rect">
            <a:avLst/>
          </a:prstGeom>
          <a:noFill/>
        </p:spPr>
        <p:txBody>
          <a:bodyPr wrap="none" lIns="91440" tIns="45720" rIns="91440" bIns="45720">
            <a:spAutoFit/>
          </a:bodyPr>
          <a:lstStyle/>
          <a:p>
            <a:pPr algn="ctr"/>
            <a:r>
              <a:rPr lang="en-US" sz="20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19%</a:t>
            </a:r>
            <a:endParaRPr lang="en-US" sz="20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Rectangle 9"/>
          <p:cNvSpPr/>
          <p:nvPr/>
        </p:nvSpPr>
        <p:spPr>
          <a:xfrm>
            <a:off x="610122" y="457200"/>
            <a:ext cx="3120916" cy="707886"/>
          </a:xfrm>
          <a:prstGeom prst="rect">
            <a:avLst/>
          </a:prstGeom>
          <a:noFill/>
        </p:spPr>
        <p:txBody>
          <a:bodyPr wrap="none" lIns="91440" tIns="45720" rIns="91440" bIns="45720">
            <a:spAutoFit/>
          </a:bodyPr>
          <a:lstStyle/>
          <a:p>
            <a:pPr algn="ct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Secret # 3</a:t>
            </a:r>
            <a:endParaRPr 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7300" y="612853"/>
            <a:ext cx="3175000" cy="441248"/>
          </a:xfrm>
        </p:spPr>
        <p:txBody>
          <a:bodyPr/>
          <a:lstStyle/>
          <a:p>
            <a:r>
              <a:rPr lang="en-US" b="0" dirty="0" smtClean="0"/>
              <a:t>| by the numbers</a:t>
            </a:r>
            <a:endParaRPr lang="en-US" b="0" dirty="0"/>
          </a:p>
        </p:txBody>
      </p:sp>
      <p:sp>
        <p:nvSpPr>
          <p:cNvPr id="5" name="TextBox 4"/>
          <p:cNvSpPr txBox="1"/>
          <p:nvPr/>
        </p:nvSpPr>
        <p:spPr>
          <a:xfrm>
            <a:off x="889000" y="4559300"/>
            <a:ext cx="7823200" cy="1107996"/>
          </a:xfrm>
          <a:prstGeom prst="rect">
            <a:avLst/>
          </a:prstGeom>
          <a:noFill/>
        </p:spPr>
        <p:txBody>
          <a:bodyPr wrap="square" rtlCol="0">
            <a:spAutoFit/>
          </a:bodyPr>
          <a:lstStyle/>
          <a:p>
            <a:pPr marL="0" lvl="1" algn="ctr"/>
            <a:r>
              <a:rPr lang="en-US" sz="2400" dirty="0" smtClean="0"/>
              <a:t>Percent of marketers who agree that social media extends the reach of email content to new markets</a:t>
            </a:r>
          </a:p>
          <a:p>
            <a:pPr algn="ctr"/>
            <a:endParaRPr lang="en-US" dirty="0"/>
          </a:p>
        </p:txBody>
      </p:sp>
      <p:sp>
        <p:nvSpPr>
          <p:cNvPr id="10" name="Rectangle 9"/>
          <p:cNvSpPr/>
          <p:nvPr/>
        </p:nvSpPr>
        <p:spPr>
          <a:xfrm>
            <a:off x="611499" y="457200"/>
            <a:ext cx="3118161" cy="707886"/>
          </a:xfrm>
          <a:prstGeom prst="rect">
            <a:avLst/>
          </a:prstGeom>
          <a:noFill/>
        </p:spPr>
        <p:txBody>
          <a:bodyPr wrap="none" lIns="91440" tIns="45720" rIns="91440" bIns="45720">
            <a:spAutoFit/>
          </a:bodyPr>
          <a:lstStyle/>
          <a:p>
            <a:pPr algn="ct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Secret # 3</a:t>
            </a:r>
            <a:endParaRPr 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p:cNvSpPr/>
          <p:nvPr/>
        </p:nvSpPr>
        <p:spPr>
          <a:xfrm>
            <a:off x="1392456" y="1358900"/>
            <a:ext cx="6816290" cy="3170099"/>
          </a:xfrm>
          <a:prstGeom prst="rect">
            <a:avLst/>
          </a:prstGeom>
          <a:noFill/>
        </p:spPr>
        <p:txBody>
          <a:bodyPr wrap="none" lIns="91440" tIns="45720" rIns="91440" bIns="45720">
            <a:spAutoFit/>
          </a:bodyPr>
          <a:lstStyle/>
          <a:p>
            <a:pPr algn="ctr"/>
            <a:r>
              <a:rPr lang="en-US" sz="20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&gt;80%</a:t>
            </a:r>
            <a:endParaRPr lang="en-US" sz="20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Content Placeholder 7"/>
          <p:cNvSpPr>
            <a:spLocks noGrp="1"/>
          </p:cNvSpPr>
          <p:nvPr>
            <p:ph idx="1"/>
          </p:nvPr>
        </p:nvSpPr>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7300" y="612853"/>
            <a:ext cx="3175000" cy="441248"/>
          </a:xfrm>
        </p:spPr>
        <p:txBody>
          <a:bodyPr/>
          <a:lstStyle/>
          <a:p>
            <a:r>
              <a:rPr lang="en-US" b="0" dirty="0" smtClean="0"/>
              <a:t>| by the numbers</a:t>
            </a:r>
            <a:endParaRPr lang="en-US" b="0" dirty="0"/>
          </a:p>
        </p:txBody>
      </p:sp>
      <p:sp>
        <p:nvSpPr>
          <p:cNvPr id="5" name="TextBox 4"/>
          <p:cNvSpPr txBox="1"/>
          <p:nvPr/>
        </p:nvSpPr>
        <p:spPr>
          <a:xfrm>
            <a:off x="257175" y="4559300"/>
            <a:ext cx="8629649" cy="1107996"/>
          </a:xfrm>
          <a:prstGeom prst="rect">
            <a:avLst/>
          </a:prstGeom>
          <a:noFill/>
        </p:spPr>
        <p:txBody>
          <a:bodyPr wrap="square" rtlCol="0">
            <a:spAutoFit/>
          </a:bodyPr>
          <a:lstStyle/>
          <a:p>
            <a:pPr marL="0" lvl="1" algn="ctr"/>
            <a:r>
              <a:rPr lang="en-US" sz="2400" dirty="0" smtClean="0"/>
              <a:t>Percent of Facebook posts  |  Tweets containing links</a:t>
            </a:r>
          </a:p>
          <a:p>
            <a:pPr marL="0" lvl="1" algn="ctr"/>
            <a:r>
              <a:rPr lang="en-US" sz="2400" dirty="0" smtClean="0"/>
              <a:t>  </a:t>
            </a:r>
            <a:r>
              <a:rPr lang="en-US" sz="2000" dirty="0" smtClean="0"/>
              <a:t>Supporters can’t share content you don’t publish  and broadcast online</a:t>
            </a:r>
            <a:endParaRPr lang="en-US" sz="2400" dirty="0" smtClean="0"/>
          </a:p>
          <a:p>
            <a:pPr algn="ctr"/>
            <a:endParaRPr lang="en-US" dirty="0"/>
          </a:p>
        </p:txBody>
      </p:sp>
      <p:sp>
        <p:nvSpPr>
          <p:cNvPr id="10" name="Rectangle 9"/>
          <p:cNvSpPr/>
          <p:nvPr/>
        </p:nvSpPr>
        <p:spPr>
          <a:xfrm>
            <a:off x="610122" y="457200"/>
            <a:ext cx="3120916" cy="707886"/>
          </a:xfrm>
          <a:prstGeom prst="rect">
            <a:avLst/>
          </a:prstGeom>
          <a:noFill/>
        </p:spPr>
        <p:txBody>
          <a:bodyPr wrap="none" lIns="91440" tIns="45720" rIns="91440" bIns="45720">
            <a:spAutoFit/>
          </a:bodyPr>
          <a:lstStyle/>
          <a:p>
            <a:pPr algn="ct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Secret # 6</a:t>
            </a:r>
            <a:endParaRPr 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p:cNvSpPr/>
          <p:nvPr/>
        </p:nvSpPr>
        <p:spPr>
          <a:xfrm>
            <a:off x="149329" y="1358900"/>
            <a:ext cx="9302547" cy="2231380"/>
          </a:xfrm>
          <a:prstGeom prst="rect">
            <a:avLst/>
          </a:prstGeom>
          <a:noFill/>
        </p:spPr>
        <p:txBody>
          <a:bodyPr wrap="none" lIns="91440" tIns="45720" rIns="91440" bIns="45720">
            <a:spAutoFit/>
          </a:bodyPr>
          <a:lstStyle/>
          <a:p>
            <a:pPr algn="ctr"/>
            <a:r>
              <a:rPr lang="en-US" sz="139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50% | 25% </a:t>
            </a:r>
            <a:endParaRPr lang="en-US" sz="139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9" name="Picture 2"/>
          <p:cNvPicPr>
            <a:picLocks noChangeAspect="1" noChangeArrowheads="1"/>
          </p:cNvPicPr>
          <p:nvPr/>
        </p:nvPicPr>
        <p:blipFill>
          <a:blip r:embed="rId3" cstate="print"/>
          <a:srcRect t="4762"/>
          <a:stretch>
            <a:fillRect/>
          </a:stretch>
        </p:blipFill>
        <p:spPr bwMode="auto">
          <a:xfrm>
            <a:off x="2505074" y="3754079"/>
            <a:ext cx="4010025" cy="741721"/>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jdarrouzet\My Documents\My Pictures\MyStock\iStock_graduate_blue_sky.JPG"/>
          <p:cNvPicPr>
            <a:picLocks noChangeAspect="1" noChangeArrowheads="1"/>
          </p:cNvPicPr>
          <p:nvPr/>
        </p:nvPicPr>
        <p:blipFill>
          <a:blip r:embed="rId3" cstate="print"/>
          <a:srcRect t="9386"/>
          <a:stretch>
            <a:fillRect/>
          </a:stretch>
        </p:blipFill>
        <p:spPr bwMode="auto">
          <a:xfrm>
            <a:off x="-22330" y="0"/>
            <a:ext cx="5051530" cy="6858000"/>
          </a:xfrm>
          <a:prstGeom prst="rect">
            <a:avLst/>
          </a:prstGeom>
          <a:noFill/>
        </p:spPr>
      </p:pic>
      <p:sp>
        <p:nvSpPr>
          <p:cNvPr id="9" name="Rectangle 8"/>
          <p:cNvSpPr/>
          <p:nvPr/>
        </p:nvSpPr>
        <p:spPr bwMode="auto">
          <a:xfrm>
            <a:off x="4876800" y="0"/>
            <a:ext cx="4267200" cy="6858000"/>
          </a:xfrm>
          <a:prstGeom prst="rect">
            <a:avLst/>
          </a:prstGeom>
          <a:solidFill>
            <a:srgbClr val="9C566A"/>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pic>
        <p:nvPicPr>
          <p:cNvPr id="4" name="Picture 3" descr="Registered logo color 2010.JPG"/>
          <p:cNvPicPr>
            <a:picLocks noChangeAspect="1"/>
          </p:cNvPicPr>
          <p:nvPr/>
        </p:nvPicPr>
        <p:blipFill>
          <a:blip r:embed="rId4" cstate="print"/>
          <a:stretch>
            <a:fillRect/>
          </a:stretch>
        </p:blipFill>
        <p:spPr>
          <a:xfrm>
            <a:off x="5334152" y="3129280"/>
            <a:ext cx="2915767" cy="2830428"/>
          </a:xfrm>
          <a:prstGeom prst="rect">
            <a:avLst/>
          </a:prstGeom>
          <a:ln w="15875">
            <a:solidFill>
              <a:srgbClr val="FFFFFF"/>
            </a:solidFill>
            <a:bevel/>
          </a:ln>
        </p:spPr>
      </p:pic>
      <p:sp>
        <p:nvSpPr>
          <p:cNvPr id="10" name="Diagonal Stripe 9"/>
          <p:cNvSpPr/>
          <p:nvPr/>
        </p:nvSpPr>
        <p:spPr bwMode="auto">
          <a:xfrm rot="13478986">
            <a:off x="4696844" y="-669230"/>
            <a:ext cx="1349105" cy="1342997"/>
          </a:xfrm>
          <a:prstGeom prst="diagStripe">
            <a:avLst/>
          </a:prstGeom>
          <a:solidFill>
            <a:srgbClr val="8C3434"/>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sp>
        <p:nvSpPr>
          <p:cNvPr id="11" name="Rectangle 10"/>
          <p:cNvSpPr/>
          <p:nvPr/>
        </p:nvSpPr>
        <p:spPr bwMode="auto">
          <a:xfrm>
            <a:off x="4876800" y="0"/>
            <a:ext cx="4267200" cy="533400"/>
          </a:xfrm>
          <a:prstGeom prst="rect">
            <a:avLst/>
          </a:prstGeom>
          <a:solidFill>
            <a:srgbClr val="8C3434"/>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sp>
        <p:nvSpPr>
          <p:cNvPr id="12" name="Rectangle 11"/>
          <p:cNvSpPr/>
          <p:nvPr/>
        </p:nvSpPr>
        <p:spPr>
          <a:xfrm>
            <a:off x="2057400" y="533400"/>
            <a:ext cx="6477000" cy="1754326"/>
          </a:xfrm>
          <a:prstGeom prst="rect">
            <a:avLst/>
          </a:prstGeom>
          <a:noFill/>
        </p:spPr>
        <p:txBody>
          <a:bodyPr wrap="square" lIns="91440" tIns="45720" rIns="91440" bIns="45720">
            <a:spAutoFit/>
          </a:bodyPr>
          <a:lstStyle/>
          <a:p>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Earn over 30  hours toward your CFRE</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slow">
    <p:randomBa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86200" y="304800"/>
            <a:ext cx="4914900" cy="1020084"/>
          </a:xfrm>
        </p:spPr>
        <p:txBody>
          <a:bodyPr/>
          <a:lstStyle/>
          <a:p>
            <a:r>
              <a:rPr lang="en-US" sz="2400" b="0" dirty="0" smtClean="0"/>
              <a:t>Online Fundraising is</a:t>
            </a:r>
            <a:br>
              <a:rPr lang="en-US" sz="2400" b="0" dirty="0" smtClean="0"/>
            </a:br>
            <a:r>
              <a:rPr lang="en-US" sz="2400" i="1" dirty="0" smtClean="0"/>
              <a:t>Short-Attention-Span Theater</a:t>
            </a:r>
            <a:endParaRPr lang="en-US" sz="2400" dirty="0"/>
          </a:p>
        </p:txBody>
      </p:sp>
      <p:sp>
        <p:nvSpPr>
          <p:cNvPr id="8" name="Rectangle 7"/>
          <p:cNvSpPr/>
          <p:nvPr/>
        </p:nvSpPr>
        <p:spPr>
          <a:xfrm>
            <a:off x="304799" y="304800"/>
            <a:ext cx="3038012" cy="6247864"/>
          </a:xfrm>
          <a:prstGeom prst="rect">
            <a:avLst/>
          </a:prstGeom>
          <a:noFill/>
        </p:spPr>
        <p:txBody>
          <a:bodyPr wrap="none" lIns="91440" tIns="45720" rIns="91440" bIns="45720">
            <a:spAutoFit/>
          </a:bodyPr>
          <a:lstStyle/>
          <a:p>
            <a:pPr algn="ctr"/>
            <a:r>
              <a:rPr lang="en-US" sz="40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4</a:t>
            </a:r>
            <a:endParaRPr lang="en-US" sz="40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Rectangle 8"/>
          <p:cNvSpPr/>
          <p:nvPr/>
        </p:nvSpPr>
        <p:spPr>
          <a:xfrm>
            <a:off x="381000" y="457200"/>
            <a:ext cx="2690160" cy="707886"/>
          </a:xfrm>
          <a:prstGeom prst="rect">
            <a:avLst/>
          </a:prstGeom>
          <a:noFill/>
        </p:spPr>
        <p:txBody>
          <a:bodyPr wrap="none" lIns="91440" tIns="45720" rIns="91440" bIns="45720">
            <a:spAutoFit/>
          </a:bodyPr>
          <a:lstStyle/>
          <a:p>
            <a:pPr algn="ct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Secret #</a:t>
            </a:r>
            <a:endParaRPr 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6" name="Picture 2"/>
          <p:cNvPicPr>
            <a:picLocks noChangeAspect="1" noChangeArrowheads="1"/>
          </p:cNvPicPr>
          <p:nvPr/>
        </p:nvPicPr>
        <p:blipFill>
          <a:blip r:embed="rId3" cstate="print"/>
          <a:srcRect t="2242" r="3072" b="12322"/>
          <a:stretch>
            <a:fillRect/>
          </a:stretch>
        </p:blipFill>
        <p:spPr bwMode="auto">
          <a:xfrm>
            <a:off x="3276600" y="2133600"/>
            <a:ext cx="5677468" cy="3429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Multi-Part Campaigns</a:t>
            </a:r>
            <a:endParaRPr lang="en-US" dirty="0"/>
          </a:p>
        </p:txBody>
      </p:sp>
      <p:grpSp>
        <p:nvGrpSpPr>
          <p:cNvPr id="29" name="Group 28"/>
          <p:cNvGrpSpPr/>
          <p:nvPr/>
        </p:nvGrpSpPr>
        <p:grpSpPr>
          <a:xfrm>
            <a:off x="548640" y="1137920"/>
            <a:ext cx="3962400" cy="5374640"/>
            <a:chOff x="548640" y="1137920"/>
            <a:chExt cx="3962400" cy="5374640"/>
          </a:xfrm>
        </p:grpSpPr>
        <p:grpSp>
          <p:nvGrpSpPr>
            <p:cNvPr id="14" name="Group 13"/>
            <p:cNvGrpSpPr/>
            <p:nvPr/>
          </p:nvGrpSpPr>
          <p:grpSpPr>
            <a:xfrm>
              <a:off x="548640" y="1278659"/>
              <a:ext cx="3870960" cy="5233901"/>
              <a:chOff x="436880" y="1207539"/>
              <a:chExt cx="4076290" cy="5593205"/>
            </a:xfrm>
          </p:grpSpPr>
          <p:pic>
            <p:nvPicPr>
              <p:cNvPr id="11" name="Picture 10" descr="Email_Template.png"/>
              <p:cNvPicPr>
                <a:picLocks noChangeAspect="1"/>
              </p:cNvPicPr>
              <p:nvPr/>
            </p:nvPicPr>
            <p:blipFill>
              <a:blip r:embed="rId3" cstate="print"/>
              <a:srcRect l="11139" t="1511" r="6460"/>
              <a:stretch>
                <a:fillRect/>
              </a:stretch>
            </p:blipFill>
            <p:spPr>
              <a:xfrm>
                <a:off x="436880" y="1207539"/>
                <a:ext cx="4076290" cy="4674874"/>
              </a:xfrm>
              <a:prstGeom prst="rect">
                <a:avLst/>
              </a:prstGeom>
              <a:effectLst/>
            </p:spPr>
          </p:pic>
          <p:sp>
            <p:nvSpPr>
              <p:cNvPr id="12" name="Rectangle 11"/>
              <p:cNvSpPr/>
              <p:nvPr/>
            </p:nvSpPr>
            <p:spPr bwMode="auto">
              <a:xfrm>
                <a:off x="447040" y="1563139"/>
                <a:ext cx="4021732" cy="5237605"/>
              </a:xfrm>
              <a:prstGeom prst="rect">
                <a:avLst/>
              </a:prstGeom>
              <a:solidFill>
                <a:srgbClr val="FFFFFF"/>
              </a:solidFill>
              <a:ln w="12700" cap="flat" cmpd="sng" algn="ctr">
                <a:noFill/>
                <a:prstDash val="solid"/>
                <a:round/>
                <a:headEnd type="none" w="med" len="med"/>
                <a:tailEnd type="none" w="med" len="med"/>
              </a:ln>
              <a:effectLst>
                <a:outerShdw blurRad="50800" dist="38100" dir="978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pic>
            <p:nvPicPr>
              <p:cNvPr id="13" name="Picture 9"/>
              <p:cNvPicPr>
                <a:picLocks noChangeAspect="1" noChangeArrowheads="1"/>
              </p:cNvPicPr>
              <p:nvPr/>
            </p:nvPicPr>
            <p:blipFill>
              <a:blip r:embed="rId4" cstate="print"/>
              <a:srcRect b="21868"/>
              <a:stretch>
                <a:fillRect/>
              </a:stretch>
            </p:blipFill>
            <p:spPr bwMode="auto">
              <a:xfrm>
                <a:off x="457200" y="1583459"/>
                <a:ext cx="3972559" cy="5162781"/>
              </a:xfrm>
              <a:prstGeom prst="rect">
                <a:avLst/>
              </a:prstGeom>
              <a:noFill/>
              <a:ln w="9525">
                <a:noFill/>
                <a:miter lim="800000"/>
                <a:headEnd/>
                <a:tailEnd/>
              </a:ln>
            </p:spPr>
          </p:pic>
        </p:grpSp>
        <p:sp>
          <p:nvSpPr>
            <p:cNvPr id="26" name="Oval 25"/>
            <p:cNvSpPr/>
            <p:nvPr/>
          </p:nvSpPr>
          <p:spPr bwMode="auto">
            <a:xfrm>
              <a:off x="3810000" y="1137920"/>
              <a:ext cx="701040" cy="701040"/>
            </a:xfrm>
            <a:prstGeom prst="ellipse">
              <a:avLst/>
            </a:prstGeom>
            <a:solidFill>
              <a:schemeClr val="accent2"/>
            </a:solidFill>
            <a:ln w="44450" cap="flat" cmpd="sng" algn="ctr">
              <a:solidFill>
                <a:srgbClr val="FFFFFF"/>
              </a:solidFill>
              <a:prstDash val="solid"/>
              <a:round/>
              <a:headEnd type="none" w="med" len="med"/>
              <a:tailEnd type="none" w="med" len="med"/>
            </a:ln>
            <a:effectLst>
              <a:outerShdw blurRad="50800" dist="38100" dir="2700000">
                <a:srgbClr val="000000">
                  <a:alpha val="43000"/>
                </a:srgbClr>
              </a:out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b="1" dirty="0" smtClean="0">
                  <a:solidFill>
                    <a:srgbClr val="FFFFFF"/>
                  </a:solidFill>
                  <a:ea typeface="ヒラギノ角ゴ ProN W3" pitchFamily="-65" charset="-128"/>
                  <a:cs typeface="ヒラギノ角ゴ ProN W3" pitchFamily="-65" charset="-128"/>
                  <a:sym typeface="Helvetica 45 Light" pitchFamily="-65" charset="0"/>
                </a:rPr>
                <a:t>1</a:t>
              </a:r>
              <a:endParaRPr kumimoji="0" lang="en-US" sz="2800" b="1" i="0" u="none" strike="noStrike" cap="none" normalizeH="0" baseline="0" dirty="0">
                <a:ln>
                  <a:noFill/>
                </a:ln>
                <a:solidFill>
                  <a:srgbClr val="FFFFFF"/>
                </a:solidFill>
                <a:effectLst/>
                <a:ea typeface="ヒラギノ角ゴ ProN W3" pitchFamily="-65" charset="-128"/>
                <a:cs typeface="ヒラギノ角ゴ ProN W3" pitchFamily="-65" charset="-128"/>
                <a:sym typeface="Helvetica 45 Light" pitchFamily="-65" charset="0"/>
              </a:endParaRPr>
            </a:p>
          </p:txBody>
        </p:sp>
      </p:grpSp>
      <p:grpSp>
        <p:nvGrpSpPr>
          <p:cNvPr id="30" name="Group 29"/>
          <p:cNvGrpSpPr/>
          <p:nvPr/>
        </p:nvGrpSpPr>
        <p:grpSpPr>
          <a:xfrm>
            <a:off x="1605280" y="2651760"/>
            <a:ext cx="5354320" cy="3586480"/>
            <a:chOff x="1605280" y="2651760"/>
            <a:chExt cx="5354320" cy="3586480"/>
          </a:xfrm>
        </p:grpSpPr>
        <p:pic>
          <p:nvPicPr>
            <p:cNvPr id="15" name="Picture 2"/>
            <p:cNvPicPr>
              <a:picLocks noChangeAspect="1" noChangeArrowheads="1"/>
            </p:cNvPicPr>
            <p:nvPr/>
          </p:nvPicPr>
          <p:blipFill>
            <a:blip r:embed="rId5" cstate="print"/>
            <a:srcRect l="968" t="1153" r="1229" b="1964"/>
            <a:stretch>
              <a:fillRect/>
            </a:stretch>
          </p:blipFill>
          <p:spPr bwMode="auto">
            <a:xfrm>
              <a:off x="1828800" y="2824480"/>
              <a:ext cx="5130800" cy="3413760"/>
            </a:xfrm>
            <a:prstGeom prst="rect">
              <a:avLst/>
            </a:prstGeom>
            <a:noFill/>
            <a:ln w="9525">
              <a:solidFill>
                <a:schemeClr val="bg1"/>
              </a:solidFill>
              <a:miter lim="800000"/>
              <a:headEnd/>
              <a:tailEnd/>
            </a:ln>
            <a:effectLst>
              <a:outerShdw blurRad="50800" dist="38100" dir="6960000">
                <a:srgbClr val="000000">
                  <a:alpha val="43000"/>
                </a:srgbClr>
              </a:outerShdw>
            </a:effectLst>
          </p:spPr>
        </p:pic>
        <p:sp>
          <p:nvSpPr>
            <p:cNvPr id="27" name="Oval 26"/>
            <p:cNvSpPr/>
            <p:nvPr/>
          </p:nvSpPr>
          <p:spPr bwMode="auto">
            <a:xfrm>
              <a:off x="1605280" y="2651760"/>
              <a:ext cx="701040" cy="701040"/>
            </a:xfrm>
            <a:prstGeom prst="ellipse">
              <a:avLst/>
            </a:prstGeom>
            <a:solidFill>
              <a:schemeClr val="accent2"/>
            </a:solidFill>
            <a:ln w="44450" cap="flat" cmpd="sng" algn="ctr">
              <a:solidFill>
                <a:srgbClr val="FFFFFF"/>
              </a:solidFill>
              <a:prstDash val="solid"/>
              <a:round/>
              <a:headEnd type="none" w="med" len="med"/>
              <a:tailEnd type="none" w="med" len="med"/>
            </a:ln>
            <a:effectLst>
              <a:outerShdw blurRad="50800" dist="38100" dir="2700000">
                <a:srgbClr val="000000">
                  <a:alpha val="43000"/>
                </a:srgbClr>
              </a:out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b="1" dirty="0" smtClean="0">
                  <a:solidFill>
                    <a:srgbClr val="FFFFFF"/>
                  </a:solidFill>
                  <a:ea typeface="ヒラギノ角ゴ ProN W3" pitchFamily="-65" charset="-128"/>
                  <a:cs typeface="ヒラギノ角ゴ ProN W3" pitchFamily="-65" charset="-128"/>
                  <a:sym typeface="Helvetica 45 Light" pitchFamily="-65" charset="0"/>
                </a:rPr>
                <a:t>2</a:t>
              </a:r>
              <a:endParaRPr kumimoji="0" lang="en-US" sz="2800" b="1" i="0" u="none" strike="noStrike" cap="none" normalizeH="0" baseline="0" dirty="0">
                <a:ln>
                  <a:noFill/>
                </a:ln>
                <a:solidFill>
                  <a:srgbClr val="FFFFFF"/>
                </a:solidFill>
                <a:effectLst/>
                <a:ea typeface="ヒラギノ角ゴ ProN W3" pitchFamily="-65" charset="-128"/>
                <a:cs typeface="ヒラギノ角ゴ ProN W3" pitchFamily="-65" charset="-128"/>
                <a:sym typeface="Helvetica 45 Light" pitchFamily="-65" charset="0"/>
              </a:endParaRPr>
            </a:p>
          </p:txBody>
        </p:sp>
      </p:grpSp>
      <p:grpSp>
        <p:nvGrpSpPr>
          <p:cNvPr id="31" name="Group 30"/>
          <p:cNvGrpSpPr/>
          <p:nvPr/>
        </p:nvGrpSpPr>
        <p:grpSpPr>
          <a:xfrm>
            <a:off x="4947920" y="406400"/>
            <a:ext cx="3881120" cy="4683760"/>
            <a:chOff x="4947920" y="406400"/>
            <a:chExt cx="3881120" cy="4683760"/>
          </a:xfrm>
        </p:grpSpPr>
        <p:grpSp>
          <p:nvGrpSpPr>
            <p:cNvPr id="25" name="Group 24"/>
            <p:cNvGrpSpPr/>
            <p:nvPr/>
          </p:nvGrpSpPr>
          <p:grpSpPr>
            <a:xfrm>
              <a:off x="4947920" y="658899"/>
              <a:ext cx="3870960" cy="4431261"/>
              <a:chOff x="4907280" y="628419"/>
              <a:chExt cx="3870960" cy="4431261"/>
            </a:xfrm>
          </p:grpSpPr>
          <p:pic>
            <p:nvPicPr>
              <p:cNvPr id="22" name="Picture 21" descr="Email_Template.png"/>
              <p:cNvPicPr>
                <a:picLocks noChangeAspect="1"/>
              </p:cNvPicPr>
              <p:nvPr/>
            </p:nvPicPr>
            <p:blipFill>
              <a:blip r:embed="rId3" cstate="print"/>
              <a:srcRect l="11139" t="1511" r="6460"/>
              <a:stretch>
                <a:fillRect/>
              </a:stretch>
            </p:blipFill>
            <p:spPr>
              <a:xfrm>
                <a:off x="4907280" y="628419"/>
                <a:ext cx="3870960" cy="4374563"/>
              </a:xfrm>
              <a:prstGeom prst="rect">
                <a:avLst/>
              </a:prstGeom>
              <a:effectLst/>
            </p:spPr>
          </p:pic>
          <p:sp>
            <p:nvSpPr>
              <p:cNvPr id="23" name="Rectangle 22"/>
              <p:cNvSpPr/>
              <p:nvPr/>
            </p:nvSpPr>
            <p:spPr bwMode="auto">
              <a:xfrm>
                <a:off x="4937248" y="940855"/>
                <a:ext cx="3819150" cy="4118825"/>
              </a:xfrm>
              <a:prstGeom prst="rect">
                <a:avLst/>
              </a:prstGeom>
              <a:solidFill>
                <a:srgbClr val="FFFFFF"/>
              </a:solidFill>
              <a:ln w="12700" cap="flat" cmpd="sng" algn="ctr">
                <a:noFill/>
                <a:prstDash val="solid"/>
                <a:round/>
                <a:headEnd type="none" w="med" len="med"/>
                <a:tailEnd type="none" w="med" len="med"/>
              </a:ln>
              <a:effectLst>
                <a:outerShdw blurRad="50800" dist="38100" dir="978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pic>
            <p:nvPicPr>
              <p:cNvPr id="20" name="Picture 2"/>
              <p:cNvPicPr>
                <a:picLocks noChangeAspect="1" noChangeArrowheads="1"/>
              </p:cNvPicPr>
              <p:nvPr/>
            </p:nvPicPr>
            <p:blipFill>
              <a:blip r:embed="rId6" cstate="print"/>
              <a:srcRect b="18329"/>
              <a:stretch>
                <a:fillRect/>
              </a:stretch>
            </p:blipFill>
            <p:spPr bwMode="auto">
              <a:xfrm>
                <a:off x="4991417" y="1000760"/>
                <a:ext cx="3736023" cy="4005319"/>
              </a:xfrm>
              <a:prstGeom prst="rect">
                <a:avLst/>
              </a:prstGeom>
              <a:noFill/>
              <a:ln w="9525">
                <a:noFill/>
                <a:miter lim="800000"/>
                <a:headEnd/>
                <a:tailEnd/>
              </a:ln>
            </p:spPr>
          </p:pic>
        </p:grpSp>
        <p:sp>
          <p:nvSpPr>
            <p:cNvPr id="28" name="Oval 27"/>
            <p:cNvSpPr/>
            <p:nvPr/>
          </p:nvSpPr>
          <p:spPr bwMode="auto">
            <a:xfrm>
              <a:off x="8128000" y="406400"/>
              <a:ext cx="701040" cy="701040"/>
            </a:xfrm>
            <a:prstGeom prst="ellipse">
              <a:avLst/>
            </a:prstGeom>
            <a:solidFill>
              <a:schemeClr val="accent2"/>
            </a:solidFill>
            <a:ln w="44450" cap="flat" cmpd="sng" algn="ctr">
              <a:solidFill>
                <a:srgbClr val="FFFFFF"/>
              </a:solidFill>
              <a:prstDash val="solid"/>
              <a:round/>
              <a:headEnd type="none" w="med" len="med"/>
              <a:tailEnd type="none" w="med" len="med"/>
            </a:ln>
            <a:effectLst>
              <a:outerShdw blurRad="50800" dist="38100" dir="2700000">
                <a:srgbClr val="000000">
                  <a:alpha val="43000"/>
                </a:srgbClr>
              </a:out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b="1" dirty="0" smtClean="0">
                  <a:solidFill>
                    <a:srgbClr val="FFFFFF"/>
                  </a:solidFill>
                  <a:ea typeface="ヒラギノ角ゴ ProN W3" pitchFamily="-65" charset="-128"/>
                  <a:cs typeface="ヒラギノ角ゴ ProN W3" pitchFamily="-65" charset="-128"/>
                  <a:sym typeface="Helvetica 45 Light" pitchFamily="-65" charset="0"/>
                </a:rPr>
                <a:t>3</a:t>
              </a:r>
              <a:endParaRPr kumimoji="0" lang="en-US" sz="2800" b="1" i="0" u="none" strike="noStrike" cap="none" normalizeH="0" baseline="0" dirty="0">
                <a:ln>
                  <a:noFill/>
                </a:ln>
                <a:solidFill>
                  <a:srgbClr val="FFFFFF"/>
                </a:solidFill>
                <a:effectLst/>
                <a:ea typeface="ヒラギノ角ゴ ProN W3" pitchFamily="-65" charset="-128"/>
                <a:cs typeface="ヒラギノ角ゴ ProN W3" pitchFamily="-65" charset="-128"/>
                <a:sym typeface="Helvetica 45 Light" pitchFamily="-65"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566057" y="1235598"/>
            <a:ext cx="8074889" cy="4816859"/>
          </a:xfrm>
        </p:spPr>
        <p:txBody>
          <a:bodyPr/>
          <a:lstStyle/>
          <a:p>
            <a:pPr marL="0" indent="0">
              <a:lnSpc>
                <a:spcPct val="140000"/>
              </a:lnSpc>
              <a:buNone/>
            </a:pPr>
            <a:r>
              <a:rPr lang="en-US" sz="1050" dirty="0" smtClean="0">
                <a:latin typeface="Arial Italic"/>
                <a:cs typeface="Arial Italic"/>
              </a:rPr>
              <a:t>This presentation contains forward-looking statements intended to convey expectations as to the future based on plans, estimates and projections.  All statements other than statements of historical fact could be deemed forward-looking, including, but not limited to, any projections of financial information; any statements about historical results that may suggest trends for our business; any statements of the plans, strategies, and objectives of management for future operations; any statements of expectation or belief regarding future events, potential markets or market size, technology developments, or enforceability of our intellectual property rights; and any statements of assumptions underlying any of the items mentioned.  Although Convio believes that the expectations reflected in such forward-looking statements are reasonable, future circumstances might differ from the assumptions on which such statements are based. In addition, these statements can be affected by inaccurate assumptions and a variety of risks and uncertainties that could cause actual results to differ materially from those described in this press release including, among others: unfavorable economic and business conditions, in particular with respect to nonprofit market in which we operate; our ability to attract new customers; the loss of significant customers or a substantial reduction in orders from the existing customers; the inability of customers to pay for our solutions and services; our continued success in sales growth; our ability to develop new or enhanced solutions to meet the needs of our clients; technological changes that make our products and services less competitive; risks associated with successful implementation of multiple integrated software products; the ability to attract and retain key personnel; risks associated with management of growth; lengthy sales and implementation cycles; intellectual property infringement claims and other litigation; reliance on certain third-parties, including hosting facilities, software and application providers; the ability to access sufficient funding to finance desired growth and operations; legislative actions which could reduce the effectiveness of our solutions and increase the costs of our business. These factors and other risks and uncertainties are described in more detail, in the prospectus for our proposed initial public offering. Should one or more of these risks materialize, or should underlying assumptions prove incorrect, actual results may vary materially from those expressed or implied in any forward-looking statements. The forward-looking statements are made as of the date hereof  and Convio does not undertake to update or revise any of these statements as a result of new information, future events or otherwise.</a:t>
            </a:r>
          </a:p>
          <a:p>
            <a:pPr marL="0" indent="0">
              <a:lnSpc>
                <a:spcPct val="130000"/>
              </a:lnSpc>
              <a:buNone/>
            </a:pPr>
            <a:endParaRPr lang="en-US" sz="1050" dirty="0">
              <a:latin typeface="Arial Italic"/>
              <a:cs typeface="Arial Italic"/>
            </a:endParaRPr>
          </a:p>
        </p:txBody>
      </p:sp>
      <p:sp>
        <p:nvSpPr>
          <p:cNvPr id="8" name="Title 7"/>
          <p:cNvSpPr>
            <a:spLocks noGrp="1"/>
          </p:cNvSpPr>
          <p:nvPr>
            <p:ph type="title"/>
          </p:nvPr>
        </p:nvSpPr>
        <p:spPr/>
        <p:txBody>
          <a:bodyPr/>
          <a:lstStyle/>
          <a:p>
            <a:r>
              <a:rPr lang="en-US" dirty="0" smtClean="0"/>
              <a:t>Forward-looking statements</a:t>
            </a: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7300" y="612853"/>
            <a:ext cx="3175000" cy="441248"/>
          </a:xfrm>
        </p:spPr>
        <p:txBody>
          <a:bodyPr/>
          <a:lstStyle/>
          <a:p>
            <a:r>
              <a:rPr lang="en-US" b="0" dirty="0" smtClean="0"/>
              <a:t>| by the numbers</a:t>
            </a:r>
            <a:endParaRPr lang="en-US" b="0" dirty="0"/>
          </a:p>
        </p:txBody>
      </p:sp>
      <p:sp>
        <p:nvSpPr>
          <p:cNvPr id="5" name="TextBox 4"/>
          <p:cNvSpPr txBox="1"/>
          <p:nvPr/>
        </p:nvSpPr>
        <p:spPr>
          <a:xfrm>
            <a:off x="2453640" y="4488180"/>
            <a:ext cx="4607560" cy="1107996"/>
          </a:xfrm>
          <a:prstGeom prst="rect">
            <a:avLst/>
          </a:prstGeom>
          <a:noFill/>
        </p:spPr>
        <p:txBody>
          <a:bodyPr wrap="square" rtlCol="0">
            <a:spAutoFit/>
          </a:bodyPr>
          <a:lstStyle/>
          <a:p>
            <a:pPr marL="0" lvl="1" algn="ctr"/>
            <a:r>
              <a:rPr lang="en-US" sz="2400" dirty="0" smtClean="0"/>
              <a:t>The amount of funds raised via multi-part email series</a:t>
            </a:r>
          </a:p>
          <a:p>
            <a:pPr algn="ctr"/>
            <a:endParaRPr lang="en-US" dirty="0"/>
          </a:p>
        </p:txBody>
      </p:sp>
      <p:sp>
        <p:nvSpPr>
          <p:cNvPr id="9" name="Rectangle 8"/>
          <p:cNvSpPr/>
          <p:nvPr/>
        </p:nvSpPr>
        <p:spPr>
          <a:xfrm>
            <a:off x="2936504" y="1358900"/>
            <a:ext cx="3321793" cy="3170099"/>
          </a:xfrm>
          <a:prstGeom prst="rect">
            <a:avLst/>
          </a:prstGeom>
          <a:noFill/>
        </p:spPr>
        <p:txBody>
          <a:bodyPr wrap="none" lIns="91440" tIns="45720" rIns="91440" bIns="45720">
            <a:spAutoFit/>
          </a:bodyPr>
          <a:lstStyle/>
          <a:p>
            <a:pPr algn="ctr"/>
            <a:r>
              <a:rPr lang="en-US" sz="20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4X</a:t>
            </a:r>
            <a:endParaRPr lang="en-US" sz="20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Rectangle 9"/>
          <p:cNvSpPr/>
          <p:nvPr/>
        </p:nvSpPr>
        <p:spPr>
          <a:xfrm>
            <a:off x="610122" y="457200"/>
            <a:ext cx="3120916" cy="707886"/>
          </a:xfrm>
          <a:prstGeom prst="rect">
            <a:avLst/>
          </a:prstGeom>
          <a:noFill/>
        </p:spPr>
        <p:txBody>
          <a:bodyPr wrap="none" lIns="91440" tIns="45720" rIns="91440" bIns="45720">
            <a:spAutoFit/>
          </a:bodyPr>
          <a:lstStyle/>
          <a:p>
            <a:pPr algn="ct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Secret # 4</a:t>
            </a:r>
            <a:endParaRPr 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7300" y="612853"/>
            <a:ext cx="3175000" cy="441248"/>
          </a:xfrm>
        </p:spPr>
        <p:txBody>
          <a:bodyPr/>
          <a:lstStyle/>
          <a:p>
            <a:r>
              <a:rPr lang="en-US" b="0" dirty="0" smtClean="0"/>
              <a:t>| by the numbers</a:t>
            </a:r>
            <a:endParaRPr lang="en-US" b="0" dirty="0"/>
          </a:p>
        </p:txBody>
      </p:sp>
      <p:sp>
        <p:nvSpPr>
          <p:cNvPr id="5" name="TextBox 4"/>
          <p:cNvSpPr txBox="1"/>
          <p:nvPr/>
        </p:nvSpPr>
        <p:spPr>
          <a:xfrm>
            <a:off x="2352040" y="4579620"/>
            <a:ext cx="4150360" cy="830997"/>
          </a:xfrm>
          <a:prstGeom prst="rect">
            <a:avLst/>
          </a:prstGeom>
          <a:noFill/>
        </p:spPr>
        <p:txBody>
          <a:bodyPr wrap="square" rtlCol="0">
            <a:spAutoFit/>
          </a:bodyPr>
          <a:lstStyle/>
          <a:p>
            <a:pPr marL="0" lvl="1" algn="ctr"/>
            <a:r>
              <a:rPr lang="en-US" sz="2400" dirty="0" smtClean="0"/>
              <a:t>Unlike Direct Mail, email has no per-piece mailing cost</a:t>
            </a:r>
            <a:endParaRPr lang="en-US" dirty="0"/>
          </a:p>
        </p:txBody>
      </p:sp>
      <p:sp>
        <p:nvSpPr>
          <p:cNvPr id="9" name="Rectangle 8"/>
          <p:cNvSpPr/>
          <p:nvPr/>
        </p:nvSpPr>
        <p:spPr>
          <a:xfrm>
            <a:off x="2977045" y="1379220"/>
            <a:ext cx="3037510" cy="3170099"/>
          </a:xfrm>
          <a:prstGeom prst="rect">
            <a:avLst/>
          </a:prstGeom>
          <a:noFill/>
        </p:spPr>
        <p:txBody>
          <a:bodyPr wrap="none" lIns="91440" tIns="45720" rIns="91440" bIns="45720">
            <a:spAutoFit/>
          </a:bodyPr>
          <a:lstStyle/>
          <a:p>
            <a:pPr algn="ctr"/>
            <a:r>
              <a:rPr lang="en-US" sz="20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$0</a:t>
            </a:r>
            <a:endParaRPr lang="en-US" sz="20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Rectangle 9"/>
          <p:cNvSpPr/>
          <p:nvPr/>
        </p:nvSpPr>
        <p:spPr>
          <a:xfrm>
            <a:off x="610122" y="457200"/>
            <a:ext cx="3120916" cy="707886"/>
          </a:xfrm>
          <a:prstGeom prst="rect">
            <a:avLst/>
          </a:prstGeom>
          <a:noFill/>
        </p:spPr>
        <p:txBody>
          <a:bodyPr wrap="none" lIns="91440" tIns="45720" rIns="91440" bIns="45720">
            <a:spAutoFit/>
          </a:bodyPr>
          <a:lstStyle/>
          <a:p>
            <a:pPr algn="ct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Secret # 4</a:t>
            </a:r>
            <a:endParaRPr 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1047750" y="2037080"/>
            <a:ext cx="6667500" cy="3401695"/>
          </a:xfrm>
          <a:prstGeom prst="roundRect">
            <a:avLst>
              <a:gd name="adj" fmla="val 2700"/>
            </a:avLst>
          </a:prstGeom>
          <a:gradFill flip="none" rotWithShape="1">
            <a:gsLst>
              <a:gs pos="55000">
                <a:srgbClr val="FFFFFF"/>
              </a:gs>
              <a:gs pos="100000">
                <a:schemeClr val="tx2"/>
              </a:gs>
            </a:gsLst>
            <a:lin ang="16200000" scaled="1"/>
            <a:tileRect/>
          </a:gradFill>
          <a:ln w="12700" cap="flat" cmpd="sng" algn="ctr">
            <a:solidFill>
              <a:schemeClr val="dk1">
                <a:shade val="95000"/>
                <a:satMod val="105000"/>
              </a:schemeClr>
            </a:solidFill>
            <a:prstDash val="solid"/>
            <a:round/>
            <a:headEnd type="none" w="med" len="med"/>
            <a:tailEnd type="none" w="med" len="med"/>
          </a:ln>
          <a:effectLst>
            <a:outerShdw blurRad="25400" dist="25400" dir="4200000" algn="t" rotWithShape="0">
              <a:prstClr val="black">
                <a:alpha val="15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eaLnBrk="0" latinLnBrk="0" hangingPunct="0">
              <a:lnSpc>
                <a:spcPct val="100000"/>
              </a:lnSpc>
              <a:buClrTx/>
              <a:buSzTx/>
              <a:buFontTx/>
              <a:buNone/>
              <a:tabLst/>
              <a:defRPr/>
            </a:pPr>
            <a:endParaRPr lang="en-US" sz="1800" b="1">
              <a:solidFill>
                <a:srgbClr val="2D323E"/>
              </a:solidFill>
              <a:latin typeface="+mj-lt"/>
              <a:ea typeface="ヒラギノ角ゴ ProN W3" pitchFamily="-65" charset="-128"/>
              <a:cs typeface="ヒラギノ角ゴ ProN W3" pitchFamily="-65" charset="-128"/>
              <a:sym typeface="Helvetica 45 Light" pitchFamily="-65" charset="0"/>
            </a:endParaRPr>
          </a:p>
        </p:txBody>
      </p:sp>
      <p:graphicFrame>
        <p:nvGraphicFramePr>
          <p:cNvPr id="30" name="Chart 29"/>
          <p:cNvGraphicFramePr/>
          <p:nvPr/>
        </p:nvGraphicFramePr>
        <p:xfrm>
          <a:off x="1224023" y="2425763"/>
          <a:ext cx="6367401" cy="2670112"/>
        </p:xfrm>
        <a:graphic>
          <a:graphicData uri="http://schemas.openxmlformats.org/drawingml/2006/chart">
            <c:chart xmlns:c="http://schemas.openxmlformats.org/drawingml/2006/chart" xmlns:r="http://schemas.openxmlformats.org/officeDocument/2006/relationships" r:id="rId3"/>
          </a:graphicData>
        </a:graphic>
      </p:graphicFrame>
      <p:sp>
        <p:nvSpPr>
          <p:cNvPr id="40" name="Rectangle 39"/>
          <p:cNvSpPr/>
          <p:nvPr/>
        </p:nvSpPr>
        <p:spPr bwMode="gray">
          <a:xfrm>
            <a:off x="7304031" y="6267450"/>
            <a:ext cx="1604963" cy="407295"/>
          </a:xfrm>
          <a:prstGeom prst="rect">
            <a:avLst/>
          </a:prstGeom>
          <a:solidFill>
            <a:srgbClr val="FFFFFF"/>
          </a:solidFill>
          <a:ln w="12700" cap="flat" cmpd="sng" algn="ctr">
            <a:noFill/>
            <a:prstDash val="solid"/>
            <a:round/>
            <a:headEnd type="none" w="med" len="med"/>
            <a:tailEnd type="none" w="med" len="med"/>
          </a:ln>
          <a:effectLst/>
        </p:spPr>
        <p:txBody>
          <a:bodyPr/>
          <a:lstStyle/>
          <a:p>
            <a:pPr algn="ctr">
              <a:defRPr/>
            </a:pPr>
            <a:endParaRPr lang="en-US" sz="4800">
              <a:latin typeface="+mj-lt"/>
              <a:ea typeface="ヒラギノ角ゴ ProN W3" pitchFamily="-65" charset="-128"/>
              <a:cs typeface="ヒラギノ角ゴ ProN W3" pitchFamily="-65" charset="-128"/>
              <a:sym typeface="Helvetica 45 Light" pitchFamily="-65" charset="0"/>
            </a:endParaRPr>
          </a:p>
        </p:txBody>
      </p:sp>
      <p:sp>
        <p:nvSpPr>
          <p:cNvPr id="1033" name="Text Box 7"/>
          <p:cNvSpPr txBox="1">
            <a:spLocks noChangeArrowheads="1"/>
          </p:cNvSpPr>
          <p:nvPr/>
        </p:nvSpPr>
        <p:spPr bwMode="auto">
          <a:xfrm>
            <a:off x="1766164" y="3655706"/>
            <a:ext cx="767958" cy="307777"/>
          </a:xfrm>
          <a:prstGeom prst="rect">
            <a:avLst/>
          </a:prstGeom>
          <a:noFill/>
          <a:ln w="9525">
            <a:noFill/>
            <a:miter lim="800000"/>
            <a:headEnd/>
            <a:tailEnd/>
          </a:ln>
        </p:spPr>
        <p:txBody>
          <a:bodyPr wrap="square">
            <a:spAutoFit/>
          </a:bodyPr>
          <a:lstStyle/>
          <a:p>
            <a:pPr algn="ctr">
              <a:spcBef>
                <a:spcPct val="50000"/>
              </a:spcBef>
            </a:pPr>
            <a:r>
              <a:rPr lang="en-US" sz="1400" b="1" dirty="0">
                <a:solidFill>
                  <a:srgbClr val="5F5F5F"/>
                </a:solidFill>
                <a:latin typeface="+mj-lt"/>
              </a:rPr>
              <a:t>$353M</a:t>
            </a:r>
          </a:p>
        </p:txBody>
      </p:sp>
      <p:sp>
        <p:nvSpPr>
          <p:cNvPr id="1034" name="Text Box 8"/>
          <p:cNvSpPr txBox="1">
            <a:spLocks noChangeArrowheads="1"/>
          </p:cNvSpPr>
          <p:nvPr/>
        </p:nvSpPr>
        <p:spPr bwMode="auto">
          <a:xfrm>
            <a:off x="3283482" y="2913599"/>
            <a:ext cx="767958" cy="307777"/>
          </a:xfrm>
          <a:prstGeom prst="rect">
            <a:avLst/>
          </a:prstGeom>
          <a:noFill/>
          <a:ln w="9525">
            <a:noFill/>
            <a:miter lim="800000"/>
            <a:headEnd/>
            <a:tailEnd/>
          </a:ln>
        </p:spPr>
        <p:txBody>
          <a:bodyPr wrap="square">
            <a:spAutoFit/>
          </a:bodyPr>
          <a:lstStyle/>
          <a:p>
            <a:pPr algn="ctr">
              <a:spcBef>
                <a:spcPct val="50000"/>
              </a:spcBef>
            </a:pPr>
            <a:r>
              <a:rPr lang="en-US" sz="1400" b="1" dirty="0">
                <a:solidFill>
                  <a:srgbClr val="5F5F5F"/>
                </a:solidFill>
                <a:latin typeface="+mj-lt"/>
              </a:rPr>
              <a:t>$778M</a:t>
            </a:r>
          </a:p>
        </p:txBody>
      </p:sp>
      <p:sp>
        <p:nvSpPr>
          <p:cNvPr id="1035" name="Text Box 9"/>
          <p:cNvSpPr txBox="1">
            <a:spLocks noChangeArrowheads="1"/>
          </p:cNvSpPr>
          <p:nvPr/>
        </p:nvSpPr>
        <p:spPr bwMode="auto">
          <a:xfrm>
            <a:off x="1133474" y="2052931"/>
            <a:ext cx="6162675" cy="461665"/>
          </a:xfrm>
          <a:prstGeom prst="rect">
            <a:avLst/>
          </a:prstGeom>
          <a:noFill/>
          <a:ln w="9525">
            <a:noFill/>
            <a:miter lim="800000"/>
            <a:headEnd/>
            <a:tailEnd/>
          </a:ln>
        </p:spPr>
        <p:txBody>
          <a:bodyPr wrap="square" anchor="ctr" anchorCtr="0">
            <a:spAutoFit/>
          </a:bodyPr>
          <a:lstStyle/>
          <a:p>
            <a:pPr algn="ctr">
              <a:spcBef>
                <a:spcPct val="50000"/>
              </a:spcBef>
            </a:pPr>
            <a:r>
              <a:rPr lang="en-US" sz="2400" b="1" dirty="0" smtClean="0">
                <a:solidFill>
                  <a:schemeClr val="bg2"/>
                </a:solidFill>
                <a:latin typeface="+mj-lt"/>
              </a:rPr>
              <a:t>Online </a:t>
            </a:r>
            <a:r>
              <a:rPr lang="en-US" sz="2400" b="1" dirty="0" smtClean="0">
                <a:solidFill>
                  <a:schemeClr val="bg2"/>
                </a:solidFill>
                <a:latin typeface="+mj-lt"/>
              </a:rPr>
              <a:t>Donations processed by Convio </a:t>
            </a:r>
            <a:endParaRPr lang="en-US" sz="2400" b="1" dirty="0">
              <a:solidFill>
                <a:schemeClr val="bg2"/>
              </a:solidFill>
              <a:latin typeface="+mj-lt"/>
            </a:endParaRPr>
          </a:p>
        </p:txBody>
      </p:sp>
      <p:sp>
        <p:nvSpPr>
          <p:cNvPr id="26" name="Text Box 8"/>
          <p:cNvSpPr txBox="1">
            <a:spLocks noChangeArrowheads="1"/>
          </p:cNvSpPr>
          <p:nvPr/>
        </p:nvSpPr>
        <p:spPr bwMode="auto">
          <a:xfrm>
            <a:off x="4788432" y="2635252"/>
            <a:ext cx="767958" cy="307777"/>
          </a:xfrm>
          <a:prstGeom prst="rect">
            <a:avLst/>
          </a:prstGeom>
          <a:noFill/>
          <a:ln w="9525">
            <a:noFill/>
            <a:miter lim="800000"/>
            <a:headEnd/>
            <a:tailEnd/>
          </a:ln>
        </p:spPr>
        <p:txBody>
          <a:bodyPr wrap="square">
            <a:spAutoFit/>
          </a:bodyPr>
          <a:lstStyle/>
          <a:p>
            <a:pPr algn="ctr">
              <a:spcBef>
                <a:spcPct val="50000"/>
              </a:spcBef>
            </a:pPr>
            <a:r>
              <a:rPr lang="en-US" sz="1400" b="1" dirty="0" smtClean="0">
                <a:solidFill>
                  <a:srgbClr val="5F5F5F"/>
                </a:solidFill>
                <a:latin typeface="+mj-lt"/>
              </a:rPr>
              <a:t>$921M</a:t>
            </a:r>
            <a:endParaRPr lang="en-US" sz="1400" b="1" dirty="0">
              <a:solidFill>
                <a:srgbClr val="5F5F5F"/>
              </a:solidFill>
              <a:latin typeface="+mj-lt"/>
            </a:endParaRPr>
          </a:p>
        </p:txBody>
      </p:sp>
      <p:sp>
        <p:nvSpPr>
          <p:cNvPr id="17" name="Text Box 8"/>
          <p:cNvSpPr txBox="1">
            <a:spLocks noChangeArrowheads="1"/>
          </p:cNvSpPr>
          <p:nvPr/>
        </p:nvSpPr>
        <p:spPr bwMode="auto">
          <a:xfrm>
            <a:off x="6198132" y="2530477"/>
            <a:ext cx="1021818" cy="317498"/>
          </a:xfrm>
          <a:prstGeom prst="rect">
            <a:avLst/>
          </a:prstGeom>
          <a:noFill/>
          <a:ln w="9525">
            <a:noFill/>
            <a:miter lim="800000"/>
            <a:headEnd/>
            <a:tailEnd/>
          </a:ln>
        </p:spPr>
        <p:txBody>
          <a:bodyPr wrap="square">
            <a:spAutoFit/>
          </a:bodyPr>
          <a:lstStyle/>
          <a:p>
            <a:pPr algn="ctr">
              <a:spcBef>
                <a:spcPct val="50000"/>
              </a:spcBef>
            </a:pPr>
            <a:r>
              <a:rPr lang="en-US" sz="1400" b="1" dirty="0" smtClean="0">
                <a:solidFill>
                  <a:srgbClr val="5F5F5F"/>
                </a:solidFill>
                <a:latin typeface="+mj-lt"/>
              </a:rPr>
              <a:t>$1B YTD</a:t>
            </a:r>
            <a:endParaRPr lang="en-US" sz="1400" b="1" dirty="0">
              <a:solidFill>
                <a:srgbClr val="5F5F5F"/>
              </a:solidFill>
              <a:latin typeface="+mj-lt"/>
            </a:endParaRPr>
          </a:p>
        </p:txBody>
      </p:sp>
      <p:sp>
        <p:nvSpPr>
          <p:cNvPr id="11" name="Title 2"/>
          <p:cNvSpPr txBox="1">
            <a:spLocks/>
          </p:cNvSpPr>
          <p:nvPr/>
        </p:nvSpPr>
        <p:spPr bwMode="auto">
          <a:xfrm>
            <a:off x="5795433" y="578986"/>
            <a:ext cx="3175000" cy="441248"/>
          </a:xfrm>
          <a:prstGeom prst="rect">
            <a:avLst/>
          </a:prstGeom>
          <a:noFill/>
          <a:ln w="12700">
            <a:noFill/>
            <a:miter lim="800000"/>
            <a:headEnd/>
            <a:tailEnd/>
          </a:ln>
        </p:spPr>
        <p:txBody>
          <a:bodyPr vert="horz" wrap="square" lIns="29305" tIns="29305" rIns="29305" bIns="29305"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accent1"/>
                </a:solidFill>
                <a:effectLst/>
                <a:uLnTx/>
                <a:uFillTx/>
                <a:latin typeface="Arial"/>
                <a:ea typeface="Arial" pitchFamily="-111" charset="0"/>
                <a:cs typeface="Arial"/>
                <a:sym typeface="Helvetica 45 Light" pitchFamily="-109" charset="0"/>
              </a:rPr>
              <a:t>| by the numbers</a:t>
            </a:r>
            <a:endParaRPr kumimoji="0" lang="en-US" sz="3200" b="0" i="0" u="none" strike="noStrike" kern="1200" cap="none" spc="0" normalizeH="0" baseline="0" noProof="0" dirty="0">
              <a:ln>
                <a:noFill/>
              </a:ln>
              <a:solidFill>
                <a:schemeClr val="accent1"/>
              </a:solidFill>
              <a:effectLst/>
              <a:uLnTx/>
              <a:uFillTx/>
              <a:latin typeface="Arial"/>
              <a:ea typeface="Arial" pitchFamily="-111" charset="0"/>
              <a:cs typeface="Arial"/>
              <a:sym typeface="Helvetica 45 Light" pitchFamily="-109" charset="0"/>
            </a:endParaRPr>
          </a:p>
        </p:txBody>
      </p:sp>
      <p:sp>
        <p:nvSpPr>
          <p:cNvPr id="12" name="Rectangle 11"/>
          <p:cNvSpPr/>
          <p:nvPr/>
        </p:nvSpPr>
        <p:spPr>
          <a:xfrm>
            <a:off x="26920" y="432858"/>
            <a:ext cx="5824030" cy="707886"/>
          </a:xfrm>
          <a:prstGeom prst="rect">
            <a:avLst/>
          </a:prstGeom>
          <a:noFill/>
        </p:spPr>
        <p:txBody>
          <a:bodyPr wrap="none" lIns="91440" tIns="45720" rIns="91440" bIns="45720">
            <a:spAutoFit/>
          </a:bodyPr>
          <a:lstStyle/>
          <a:p>
            <a:pPr algn="ct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Online fundraising</a:t>
            </a:r>
            <a:endParaRPr 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52800" y="304800"/>
            <a:ext cx="5638800" cy="1020084"/>
          </a:xfrm>
        </p:spPr>
        <p:txBody>
          <a:bodyPr/>
          <a:lstStyle/>
          <a:p>
            <a:r>
              <a:rPr lang="en-US" sz="2400" b="0" dirty="0" smtClean="0"/>
              <a:t>Sustainer Campaigning can be</a:t>
            </a:r>
            <a:br>
              <a:rPr lang="en-US" sz="2400" b="0" dirty="0" smtClean="0"/>
            </a:br>
            <a:r>
              <a:rPr lang="en-US" sz="2400" i="1" dirty="0" smtClean="0"/>
              <a:t>Major Donor Prospecting</a:t>
            </a:r>
            <a:endParaRPr lang="en-US" sz="2400" dirty="0"/>
          </a:p>
        </p:txBody>
      </p:sp>
      <p:sp>
        <p:nvSpPr>
          <p:cNvPr id="8" name="Rectangle 7"/>
          <p:cNvSpPr/>
          <p:nvPr/>
        </p:nvSpPr>
        <p:spPr>
          <a:xfrm>
            <a:off x="304799" y="304800"/>
            <a:ext cx="3038012" cy="6247864"/>
          </a:xfrm>
          <a:prstGeom prst="rect">
            <a:avLst/>
          </a:prstGeom>
          <a:noFill/>
        </p:spPr>
        <p:txBody>
          <a:bodyPr wrap="none" lIns="91440" tIns="45720" rIns="91440" bIns="45720">
            <a:spAutoFit/>
          </a:bodyPr>
          <a:lstStyle/>
          <a:p>
            <a:pPr algn="ctr"/>
            <a:r>
              <a:rPr lang="en-US" sz="40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5</a:t>
            </a:r>
            <a:endParaRPr lang="en-US" sz="40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Rectangle 8"/>
          <p:cNvSpPr/>
          <p:nvPr/>
        </p:nvSpPr>
        <p:spPr>
          <a:xfrm>
            <a:off x="381000" y="457200"/>
            <a:ext cx="2690160" cy="707886"/>
          </a:xfrm>
          <a:prstGeom prst="rect">
            <a:avLst/>
          </a:prstGeom>
          <a:noFill/>
        </p:spPr>
        <p:txBody>
          <a:bodyPr wrap="none" lIns="91440" tIns="45720" rIns="91440" bIns="45720">
            <a:spAutoFit/>
          </a:bodyPr>
          <a:lstStyle/>
          <a:p>
            <a:pPr algn="ct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Secret #</a:t>
            </a:r>
            <a:endParaRPr 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7" name="Picture 2"/>
          <p:cNvPicPr>
            <a:picLocks noChangeAspect="1" noChangeArrowheads="1"/>
          </p:cNvPicPr>
          <p:nvPr/>
        </p:nvPicPr>
        <p:blipFill>
          <a:blip r:embed="rId3" cstate="print"/>
          <a:srcRect/>
          <a:stretch>
            <a:fillRect/>
          </a:stretch>
        </p:blipFill>
        <p:spPr bwMode="auto">
          <a:xfrm>
            <a:off x="3276600" y="1524000"/>
            <a:ext cx="5629275" cy="41814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7300" y="612853"/>
            <a:ext cx="3175000" cy="441248"/>
          </a:xfrm>
        </p:spPr>
        <p:txBody>
          <a:bodyPr/>
          <a:lstStyle/>
          <a:p>
            <a:r>
              <a:rPr lang="en-US" b="0" dirty="0" smtClean="0"/>
              <a:t>| by the numbers</a:t>
            </a:r>
            <a:endParaRPr lang="en-US" b="0" dirty="0"/>
          </a:p>
        </p:txBody>
      </p:sp>
      <p:sp>
        <p:nvSpPr>
          <p:cNvPr id="5" name="TextBox 4"/>
          <p:cNvSpPr txBox="1"/>
          <p:nvPr/>
        </p:nvSpPr>
        <p:spPr>
          <a:xfrm>
            <a:off x="1574800" y="4508500"/>
            <a:ext cx="6858000" cy="738664"/>
          </a:xfrm>
          <a:prstGeom prst="rect">
            <a:avLst/>
          </a:prstGeom>
          <a:noFill/>
        </p:spPr>
        <p:txBody>
          <a:bodyPr wrap="square" rtlCol="0">
            <a:spAutoFit/>
          </a:bodyPr>
          <a:lstStyle/>
          <a:p>
            <a:pPr marL="0" lvl="1" algn="ctr"/>
            <a:r>
              <a:rPr lang="en-US" sz="2400" dirty="0" smtClean="0"/>
              <a:t>Dollars the average donor committed monthly</a:t>
            </a:r>
          </a:p>
          <a:p>
            <a:pPr algn="ctr"/>
            <a:endParaRPr lang="en-US" dirty="0"/>
          </a:p>
        </p:txBody>
      </p:sp>
      <p:sp>
        <p:nvSpPr>
          <p:cNvPr id="9" name="Rectangle 8"/>
          <p:cNvSpPr/>
          <p:nvPr/>
        </p:nvSpPr>
        <p:spPr>
          <a:xfrm>
            <a:off x="2365434" y="1358900"/>
            <a:ext cx="4463932" cy="3170099"/>
          </a:xfrm>
          <a:prstGeom prst="rect">
            <a:avLst/>
          </a:prstGeom>
          <a:noFill/>
        </p:spPr>
        <p:txBody>
          <a:bodyPr wrap="none" lIns="91440" tIns="45720" rIns="91440" bIns="45720">
            <a:spAutoFit/>
          </a:bodyPr>
          <a:lstStyle/>
          <a:p>
            <a:pPr algn="ctr"/>
            <a:r>
              <a:rPr lang="en-US" sz="20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$43</a:t>
            </a:r>
            <a:endParaRPr lang="en-US" sz="20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Rectangle 9"/>
          <p:cNvSpPr/>
          <p:nvPr/>
        </p:nvSpPr>
        <p:spPr>
          <a:xfrm>
            <a:off x="610122" y="457200"/>
            <a:ext cx="3120916" cy="707886"/>
          </a:xfrm>
          <a:prstGeom prst="rect">
            <a:avLst/>
          </a:prstGeom>
          <a:noFill/>
        </p:spPr>
        <p:txBody>
          <a:bodyPr wrap="none" lIns="91440" tIns="45720" rIns="91440" bIns="45720">
            <a:spAutoFit/>
          </a:bodyPr>
          <a:lstStyle/>
          <a:p>
            <a:pPr algn="ct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Secret # 5</a:t>
            </a:r>
            <a:endParaRPr 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7300" y="612853"/>
            <a:ext cx="3175000" cy="441248"/>
          </a:xfrm>
        </p:spPr>
        <p:txBody>
          <a:bodyPr/>
          <a:lstStyle/>
          <a:p>
            <a:r>
              <a:rPr lang="en-US" b="0" dirty="0" smtClean="0"/>
              <a:t>| by the numbers</a:t>
            </a:r>
            <a:endParaRPr lang="en-US" b="0" dirty="0"/>
          </a:p>
        </p:txBody>
      </p:sp>
      <p:sp>
        <p:nvSpPr>
          <p:cNvPr id="5" name="TextBox 4"/>
          <p:cNvSpPr txBox="1"/>
          <p:nvPr/>
        </p:nvSpPr>
        <p:spPr>
          <a:xfrm>
            <a:off x="1574800" y="4508500"/>
            <a:ext cx="6858000" cy="738664"/>
          </a:xfrm>
          <a:prstGeom prst="rect">
            <a:avLst/>
          </a:prstGeom>
          <a:noFill/>
        </p:spPr>
        <p:txBody>
          <a:bodyPr wrap="square" rtlCol="0">
            <a:spAutoFit/>
          </a:bodyPr>
          <a:lstStyle/>
          <a:p>
            <a:pPr marL="0" lvl="1" algn="ctr"/>
            <a:r>
              <a:rPr lang="en-US" sz="2400" dirty="0" smtClean="0"/>
              <a:t>Average annual value of that donor</a:t>
            </a:r>
          </a:p>
          <a:p>
            <a:pPr algn="ctr"/>
            <a:endParaRPr lang="en-US" dirty="0"/>
          </a:p>
        </p:txBody>
      </p:sp>
      <p:sp>
        <p:nvSpPr>
          <p:cNvPr id="9" name="Rectangle 8"/>
          <p:cNvSpPr/>
          <p:nvPr/>
        </p:nvSpPr>
        <p:spPr>
          <a:xfrm>
            <a:off x="1652223" y="1358900"/>
            <a:ext cx="5890355" cy="3170099"/>
          </a:xfrm>
          <a:prstGeom prst="rect">
            <a:avLst/>
          </a:prstGeom>
          <a:noFill/>
        </p:spPr>
        <p:txBody>
          <a:bodyPr wrap="none" lIns="91440" tIns="45720" rIns="91440" bIns="45720">
            <a:spAutoFit/>
          </a:bodyPr>
          <a:lstStyle/>
          <a:p>
            <a:pPr algn="ctr"/>
            <a:r>
              <a:rPr lang="en-US" sz="20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$516</a:t>
            </a:r>
            <a:endParaRPr lang="en-US" sz="20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Rectangle 9"/>
          <p:cNvSpPr/>
          <p:nvPr/>
        </p:nvSpPr>
        <p:spPr>
          <a:xfrm>
            <a:off x="610122" y="457200"/>
            <a:ext cx="3120916" cy="707886"/>
          </a:xfrm>
          <a:prstGeom prst="rect">
            <a:avLst/>
          </a:prstGeom>
          <a:noFill/>
        </p:spPr>
        <p:txBody>
          <a:bodyPr wrap="none" lIns="91440" tIns="45720" rIns="91440" bIns="45720">
            <a:spAutoFit/>
          </a:bodyPr>
          <a:lstStyle/>
          <a:p>
            <a:pPr algn="ct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Secret # 5</a:t>
            </a:r>
            <a:endParaRPr 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6233" y="578986"/>
            <a:ext cx="3175000" cy="441248"/>
          </a:xfrm>
        </p:spPr>
        <p:txBody>
          <a:bodyPr/>
          <a:lstStyle/>
          <a:p>
            <a:r>
              <a:rPr lang="en-US" b="0" dirty="0" smtClean="0"/>
              <a:t>| by the numbers</a:t>
            </a:r>
            <a:endParaRPr lang="en-US" b="0" dirty="0"/>
          </a:p>
        </p:txBody>
      </p:sp>
      <p:sp>
        <p:nvSpPr>
          <p:cNvPr id="5" name="TextBox 4"/>
          <p:cNvSpPr txBox="1"/>
          <p:nvPr/>
        </p:nvSpPr>
        <p:spPr>
          <a:xfrm>
            <a:off x="1574800" y="4508500"/>
            <a:ext cx="6858000" cy="738664"/>
          </a:xfrm>
          <a:prstGeom prst="rect">
            <a:avLst/>
          </a:prstGeom>
          <a:noFill/>
        </p:spPr>
        <p:txBody>
          <a:bodyPr wrap="square" rtlCol="0">
            <a:spAutoFit/>
          </a:bodyPr>
          <a:lstStyle/>
          <a:p>
            <a:pPr marL="0" lvl="1" algn="ctr"/>
            <a:r>
              <a:rPr lang="en-US" sz="2400" dirty="0" smtClean="0"/>
              <a:t>Raised on average for every $1 invested in Go!</a:t>
            </a:r>
          </a:p>
          <a:p>
            <a:pPr algn="ctr"/>
            <a:endParaRPr lang="en-US" dirty="0"/>
          </a:p>
        </p:txBody>
      </p:sp>
      <p:sp>
        <p:nvSpPr>
          <p:cNvPr id="9" name="Rectangle 8"/>
          <p:cNvSpPr/>
          <p:nvPr/>
        </p:nvSpPr>
        <p:spPr>
          <a:xfrm>
            <a:off x="2329742" y="1358900"/>
            <a:ext cx="4535316" cy="3170099"/>
          </a:xfrm>
          <a:prstGeom prst="rect">
            <a:avLst/>
          </a:prstGeom>
          <a:noFill/>
        </p:spPr>
        <p:txBody>
          <a:bodyPr wrap="none" lIns="91440" tIns="45720" rIns="91440" bIns="45720">
            <a:spAutoFit/>
          </a:bodyPr>
          <a:lstStyle/>
          <a:p>
            <a:pPr algn="ctr"/>
            <a:r>
              <a:rPr lang="en-US" sz="20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&gt;$3</a:t>
            </a:r>
            <a:endParaRPr lang="en-US" sz="20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Rectangle 9"/>
          <p:cNvSpPr/>
          <p:nvPr/>
        </p:nvSpPr>
        <p:spPr>
          <a:xfrm>
            <a:off x="589598" y="423333"/>
            <a:ext cx="3974766" cy="707886"/>
          </a:xfrm>
          <a:prstGeom prst="rect">
            <a:avLst/>
          </a:prstGeom>
          <a:noFill/>
        </p:spPr>
        <p:txBody>
          <a:bodyPr wrap="none" lIns="91440" tIns="45720" rIns="91440" bIns="45720">
            <a:spAutoFit/>
          </a:bodyPr>
          <a:lstStyle/>
          <a:p>
            <a:pPr algn="ct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GO! Program </a:t>
            </a:r>
            <a:endParaRPr 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52800" y="304800"/>
            <a:ext cx="5638800" cy="1020084"/>
          </a:xfrm>
        </p:spPr>
        <p:txBody>
          <a:bodyPr/>
          <a:lstStyle/>
          <a:p>
            <a:r>
              <a:rPr lang="en-US" sz="2400" b="0" dirty="0" smtClean="0"/>
              <a:t>The Future of Fundraising is</a:t>
            </a:r>
            <a:br>
              <a:rPr lang="en-US" sz="2400" b="0" dirty="0" smtClean="0"/>
            </a:br>
            <a:r>
              <a:rPr lang="en-US" sz="2800" i="1" dirty="0" smtClean="0"/>
              <a:t>Profoundly Multi-Channel</a:t>
            </a:r>
            <a:endParaRPr lang="en-US" sz="2400" dirty="0"/>
          </a:p>
        </p:txBody>
      </p:sp>
      <p:sp>
        <p:nvSpPr>
          <p:cNvPr id="8" name="Rectangle 7"/>
          <p:cNvSpPr/>
          <p:nvPr/>
        </p:nvSpPr>
        <p:spPr>
          <a:xfrm>
            <a:off x="304799" y="304800"/>
            <a:ext cx="3038012" cy="6247864"/>
          </a:xfrm>
          <a:prstGeom prst="rect">
            <a:avLst/>
          </a:prstGeom>
          <a:noFill/>
        </p:spPr>
        <p:txBody>
          <a:bodyPr wrap="none" lIns="91440" tIns="45720" rIns="91440" bIns="45720">
            <a:spAutoFit/>
          </a:bodyPr>
          <a:lstStyle/>
          <a:p>
            <a:pPr algn="ctr"/>
            <a:r>
              <a:rPr lang="en-US" sz="40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6</a:t>
            </a:r>
            <a:endParaRPr lang="en-US" sz="40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Rectangle 8"/>
          <p:cNvSpPr/>
          <p:nvPr/>
        </p:nvSpPr>
        <p:spPr>
          <a:xfrm>
            <a:off x="381000" y="457200"/>
            <a:ext cx="2690160" cy="707886"/>
          </a:xfrm>
          <a:prstGeom prst="rect">
            <a:avLst/>
          </a:prstGeom>
          <a:noFill/>
        </p:spPr>
        <p:txBody>
          <a:bodyPr wrap="none" lIns="91440" tIns="45720" rIns="91440" bIns="45720">
            <a:spAutoFit/>
          </a:bodyPr>
          <a:lstStyle/>
          <a:p>
            <a:pPr algn="ct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Secret #</a:t>
            </a:r>
            <a:endParaRPr 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6" name="Picture 2"/>
          <p:cNvPicPr>
            <a:picLocks noChangeAspect="1" noChangeArrowheads="1"/>
          </p:cNvPicPr>
          <p:nvPr/>
        </p:nvPicPr>
        <p:blipFill>
          <a:blip r:embed="rId3" cstate="print"/>
          <a:srcRect/>
          <a:stretch>
            <a:fillRect/>
          </a:stretch>
        </p:blipFill>
        <p:spPr bwMode="auto">
          <a:xfrm>
            <a:off x="3559811" y="1470025"/>
            <a:ext cx="3974464" cy="5130510"/>
          </a:xfrm>
          <a:prstGeom prst="rect">
            <a:avLst/>
          </a:prstGeom>
          <a:noFill/>
          <a:ln w="9525">
            <a:noFill/>
            <a:miter lim="800000"/>
            <a:headEnd/>
            <a:tailEnd/>
          </a:ln>
          <a:effectLst>
            <a:outerShdw blurRad="50800" dist="38100" dir="2700000">
              <a:srgbClr val="000000">
                <a:alpha val="43000"/>
              </a:srgbClr>
            </a:outerShdw>
          </a:effectLst>
        </p:spPr>
      </p:pic>
      <p:pic>
        <p:nvPicPr>
          <p:cNvPr id="10" name="Picture 9"/>
          <p:cNvPicPr>
            <a:picLocks noChangeAspect="1" noChangeArrowheads="1"/>
          </p:cNvPicPr>
          <p:nvPr/>
        </p:nvPicPr>
        <p:blipFill>
          <a:blip r:embed="rId4" cstate="email"/>
          <a:srcRect/>
          <a:stretch>
            <a:fillRect/>
          </a:stretch>
        </p:blipFill>
        <p:spPr bwMode="auto">
          <a:xfrm>
            <a:off x="3095625" y="4066156"/>
            <a:ext cx="5838825" cy="2668019"/>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42240" y="4956313"/>
            <a:ext cx="8839200" cy="1759447"/>
          </a:xfrm>
          <a:prstGeom prst="rect">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graphicFrame>
        <p:nvGraphicFramePr>
          <p:cNvPr id="4" name="Object 2"/>
          <p:cNvGraphicFramePr>
            <a:graphicFrameLocks/>
          </p:cNvGraphicFramePr>
          <p:nvPr/>
        </p:nvGraphicFramePr>
        <p:xfrm>
          <a:off x="377245" y="1590260"/>
          <a:ext cx="8614355" cy="526774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199724" y="6300722"/>
            <a:ext cx="1281972" cy="400110"/>
          </a:xfrm>
          <a:prstGeom prst="rect">
            <a:avLst/>
          </a:prstGeom>
          <a:noFill/>
        </p:spPr>
        <p:txBody>
          <a:bodyPr wrap="none" rtlCol="0">
            <a:spAutoFit/>
          </a:bodyPr>
          <a:lstStyle/>
          <a:p>
            <a:r>
              <a:rPr lang="en-US" sz="2000" b="1" dirty="0" smtClean="0">
                <a:solidFill>
                  <a:srgbClr val="490E6F"/>
                </a:solidFill>
                <a:latin typeface="+mj-lt"/>
              </a:rPr>
              <a:t>% Giving</a:t>
            </a:r>
            <a:endParaRPr lang="en-US" sz="2000" b="1" dirty="0">
              <a:solidFill>
                <a:srgbClr val="490E6F"/>
              </a:solidFill>
              <a:latin typeface="+mj-lt"/>
            </a:endParaRPr>
          </a:p>
        </p:txBody>
      </p:sp>
      <p:sp>
        <p:nvSpPr>
          <p:cNvPr id="7" name="TextBox 6"/>
          <p:cNvSpPr txBox="1"/>
          <p:nvPr/>
        </p:nvSpPr>
        <p:spPr>
          <a:xfrm rot="16200000">
            <a:off x="-1028481" y="3274028"/>
            <a:ext cx="2578400" cy="400110"/>
          </a:xfrm>
          <a:prstGeom prst="rect">
            <a:avLst/>
          </a:prstGeom>
          <a:noFill/>
        </p:spPr>
        <p:txBody>
          <a:bodyPr wrap="none" rtlCol="0">
            <a:spAutoFit/>
          </a:bodyPr>
          <a:lstStyle/>
          <a:p>
            <a:r>
              <a:rPr lang="en-US" sz="2000" b="1" dirty="0" smtClean="0">
                <a:solidFill>
                  <a:schemeClr val="accent1"/>
                </a:solidFill>
                <a:latin typeface="+mj-lt"/>
              </a:rPr>
              <a:t>Total Annual Giving</a:t>
            </a:r>
            <a:endParaRPr lang="en-US" sz="2000" b="1" dirty="0">
              <a:solidFill>
                <a:schemeClr val="accent1"/>
              </a:solidFill>
              <a:latin typeface="+mj-lt"/>
            </a:endParaRPr>
          </a:p>
        </p:txBody>
      </p:sp>
      <p:graphicFrame>
        <p:nvGraphicFramePr>
          <p:cNvPr id="8" name="Chart 7"/>
          <p:cNvGraphicFramePr/>
          <p:nvPr/>
        </p:nvGraphicFramePr>
        <p:xfrm>
          <a:off x="4193376" y="358371"/>
          <a:ext cx="3040543" cy="30160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nvGraphicFramePr>
        <p:xfrm>
          <a:off x="3312576" y="1727202"/>
          <a:ext cx="2509102" cy="273534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p:nvPr/>
        </p:nvGraphicFramePr>
        <p:xfrm>
          <a:off x="6202474" y="-447039"/>
          <a:ext cx="2768806" cy="222632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p:cNvGraphicFramePr/>
          <p:nvPr/>
        </p:nvGraphicFramePr>
        <p:xfrm>
          <a:off x="3392556" y="3307743"/>
          <a:ext cx="1737360" cy="1930400"/>
        </p:xfrm>
        <a:graphic>
          <a:graphicData uri="http://schemas.openxmlformats.org/drawingml/2006/chart">
            <c:chart xmlns:c="http://schemas.openxmlformats.org/drawingml/2006/chart" xmlns:r="http://schemas.openxmlformats.org/officeDocument/2006/relationships" r:id="rId7"/>
          </a:graphicData>
        </a:graphic>
      </p:graphicFrame>
      <p:sp>
        <p:nvSpPr>
          <p:cNvPr id="13" name="TextBox 12"/>
          <p:cNvSpPr txBox="1"/>
          <p:nvPr/>
        </p:nvSpPr>
        <p:spPr>
          <a:xfrm>
            <a:off x="4708483" y="3344466"/>
            <a:ext cx="1393330" cy="1446550"/>
          </a:xfrm>
          <a:prstGeom prst="rect">
            <a:avLst/>
          </a:prstGeom>
          <a:solidFill>
            <a:srgbClr val="FFFFFF"/>
          </a:solidFill>
          <a:ln w="25400">
            <a:solidFill>
              <a:schemeClr val="accent5">
                <a:lumMod val="75000"/>
              </a:schemeClr>
            </a:solidFill>
          </a:ln>
        </p:spPr>
        <p:txBody>
          <a:bodyPr wrap="none" rtlCol="0">
            <a:spAutoFit/>
          </a:bodyPr>
          <a:lstStyle/>
          <a:p>
            <a:r>
              <a:rPr lang="en-US" sz="1600" dirty="0" smtClean="0">
                <a:latin typeface="+mj-lt"/>
              </a:rPr>
              <a:t>b. 1965-1980</a:t>
            </a:r>
          </a:p>
          <a:p>
            <a:r>
              <a:rPr lang="en-US" sz="1600" dirty="0" smtClean="0">
                <a:latin typeface="+mj-lt"/>
              </a:rPr>
              <a:t>58% Give</a:t>
            </a:r>
          </a:p>
          <a:p>
            <a:r>
              <a:rPr lang="en-US" sz="1400" dirty="0" smtClean="0">
                <a:solidFill>
                  <a:schemeClr val="tx1"/>
                </a:solidFill>
                <a:latin typeface="+mj-lt"/>
              </a:rPr>
              <a:t>35.9M donors</a:t>
            </a:r>
          </a:p>
          <a:p>
            <a:r>
              <a:rPr lang="en-US" sz="1400" dirty="0" smtClean="0">
                <a:solidFill>
                  <a:schemeClr val="tx1"/>
                </a:solidFill>
                <a:latin typeface="+mj-lt"/>
              </a:rPr>
              <a:t>$796 yr/</a:t>
            </a:r>
            <a:r>
              <a:rPr lang="en-US" sz="1400" dirty="0" err="1" smtClean="0">
                <a:solidFill>
                  <a:schemeClr val="tx1"/>
                </a:solidFill>
                <a:latin typeface="+mj-lt"/>
              </a:rPr>
              <a:t>avg</a:t>
            </a:r>
            <a:endParaRPr lang="en-US" sz="1400" dirty="0" smtClean="0">
              <a:solidFill>
                <a:schemeClr val="tx1"/>
              </a:solidFill>
              <a:latin typeface="+mj-lt"/>
            </a:endParaRPr>
          </a:p>
          <a:p>
            <a:r>
              <a:rPr lang="en-US" sz="1400" dirty="0" smtClean="0">
                <a:solidFill>
                  <a:schemeClr val="tx1"/>
                </a:solidFill>
                <a:latin typeface="+mj-lt"/>
              </a:rPr>
              <a:t>4.2 charities</a:t>
            </a:r>
          </a:p>
          <a:p>
            <a:r>
              <a:rPr lang="en-US" sz="1400" dirty="0" smtClean="0">
                <a:solidFill>
                  <a:schemeClr val="tx1"/>
                </a:solidFill>
                <a:latin typeface="+mj-lt"/>
              </a:rPr>
              <a:t>$28.6 B/yr </a:t>
            </a:r>
          </a:p>
        </p:txBody>
      </p:sp>
      <p:sp>
        <p:nvSpPr>
          <p:cNvPr id="14" name="TextBox 13"/>
          <p:cNvSpPr txBox="1"/>
          <p:nvPr/>
        </p:nvSpPr>
        <p:spPr>
          <a:xfrm>
            <a:off x="3311340" y="4606932"/>
            <a:ext cx="1393330" cy="1446550"/>
          </a:xfrm>
          <a:prstGeom prst="rect">
            <a:avLst/>
          </a:prstGeom>
          <a:solidFill>
            <a:srgbClr val="FFFFFF"/>
          </a:solidFill>
          <a:ln w="25400">
            <a:solidFill>
              <a:schemeClr val="accent2">
                <a:lumMod val="75000"/>
              </a:schemeClr>
            </a:solidFill>
          </a:ln>
        </p:spPr>
        <p:txBody>
          <a:bodyPr wrap="none" rtlCol="0">
            <a:spAutoFit/>
          </a:bodyPr>
          <a:lstStyle/>
          <a:p>
            <a:r>
              <a:rPr lang="en-US" sz="1600" dirty="0" smtClean="0">
                <a:latin typeface="+mj-lt"/>
              </a:rPr>
              <a:t>b. 1981-1991</a:t>
            </a:r>
          </a:p>
          <a:p>
            <a:r>
              <a:rPr lang="en-US" sz="1600" dirty="0" smtClean="0">
                <a:latin typeface="+mj-lt"/>
              </a:rPr>
              <a:t>56% Give</a:t>
            </a:r>
          </a:p>
          <a:p>
            <a:r>
              <a:rPr lang="en-US" sz="1400" dirty="0" smtClean="0">
                <a:solidFill>
                  <a:schemeClr val="tx1"/>
                </a:solidFill>
                <a:latin typeface="+mj-lt"/>
              </a:rPr>
              <a:t>28.5M donors</a:t>
            </a:r>
          </a:p>
          <a:p>
            <a:r>
              <a:rPr lang="en-US" sz="1400" dirty="0" smtClean="0">
                <a:solidFill>
                  <a:schemeClr val="tx1"/>
                </a:solidFill>
                <a:latin typeface="+mj-lt"/>
              </a:rPr>
              <a:t>$341 yr/</a:t>
            </a:r>
            <a:r>
              <a:rPr lang="en-US" sz="1400" dirty="0" err="1" smtClean="0">
                <a:solidFill>
                  <a:schemeClr val="tx1"/>
                </a:solidFill>
                <a:latin typeface="+mj-lt"/>
              </a:rPr>
              <a:t>avg</a:t>
            </a:r>
            <a:endParaRPr lang="en-US" sz="1400" dirty="0" smtClean="0">
              <a:solidFill>
                <a:schemeClr val="tx1"/>
              </a:solidFill>
              <a:latin typeface="+mj-lt"/>
            </a:endParaRPr>
          </a:p>
          <a:p>
            <a:r>
              <a:rPr lang="en-US" sz="1400" dirty="0" smtClean="0">
                <a:solidFill>
                  <a:schemeClr val="tx1"/>
                </a:solidFill>
                <a:latin typeface="+mj-lt"/>
              </a:rPr>
              <a:t>3.6 charities</a:t>
            </a:r>
          </a:p>
          <a:p>
            <a:r>
              <a:rPr lang="en-US" sz="1400" dirty="0" smtClean="0">
                <a:solidFill>
                  <a:schemeClr val="tx1"/>
                </a:solidFill>
                <a:latin typeface="+mj-lt"/>
              </a:rPr>
              <a:t>$9.7B/yr </a:t>
            </a:r>
          </a:p>
        </p:txBody>
      </p:sp>
      <p:sp>
        <p:nvSpPr>
          <p:cNvPr id="15" name="TextBox 14"/>
          <p:cNvSpPr txBox="1"/>
          <p:nvPr/>
        </p:nvSpPr>
        <p:spPr>
          <a:xfrm>
            <a:off x="6152805" y="2002919"/>
            <a:ext cx="1393330" cy="1446550"/>
          </a:xfrm>
          <a:prstGeom prst="rect">
            <a:avLst/>
          </a:prstGeom>
          <a:solidFill>
            <a:srgbClr val="FFFFFF"/>
          </a:solidFill>
          <a:ln w="25400">
            <a:solidFill>
              <a:schemeClr val="tx1">
                <a:lumMod val="50000"/>
                <a:lumOff val="50000"/>
              </a:schemeClr>
            </a:solidFill>
          </a:ln>
        </p:spPr>
        <p:txBody>
          <a:bodyPr wrap="none" rtlCol="0">
            <a:spAutoFit/>
          </a:bodyPr>
          <a:lstStyle/>
          <a:p>
            <a:r>
              <a:rPr lang="en-US" sz="1600" dirty="0" smtClean="0">
                <a:latin typeface="+mj-lt"/>
              </a:rPr>
              <a:t>b. 1946-1964</a:t>
            </a:r>
          </a:p>
          <a:p>
            <a:r>
              <a:rPr lang="en-US" sz="1600" dirty="0" smtClean="0">
                <a:latin typeface="+mj-lt"/>
              </a:rPr>
              <a:t>67% Give</a:t>
            </a:r>
          </a:p>
          <a:p>
            <a:r>
              <a:rPr lang="en-US" sz="1400" dirty="0" smtClean="0">
                <a:solidFill>
                  <a:schemeClr val="tx1"/>
                </a:solidFill>
                <a:latin typeface="+mj-lt"/>
              </a:rPr>
              <a:t>52.2M donors</a:t>
            </a:r>
          </a:p>
          <a:p>
            <a:r>
              <a:rPr lang="en-US" sz="1400" dirty="0" smtClean="0">
                <a:solidFill>
                  <a:schemeClr val="tx1"/>
                </a:solidFill>
                <a:latin typeface="+mj-lt"/>
              </a:rPr>
              <a:t>$901 yr/</a:t>
            </a:r>
            <a:r>
              <a:rPr lang="en-US" sz="1400" dirty="0" err="1" smtClean="0">
                <a:solidFill>
                  <a:schemeClr val="tx1"/>
                </a:solidFill>
                <a:latin typeface="+mj-lt"/>
              </a:rPr>
              <a:t>avg</a:t>
            </a:r>
            <a:endParaRPr lang="en-US" sz="1400" dirty="0" smtClean="0">
              <a:solidFill>
                <a:schemeClr val="tx1"/>
              </a:solidFill>
              <a:latin typeface="+mj-lt"/>
            </a:endParaRPr>
          </a:p>
          <a:p>
            <a:r>
              <a:rPr lang="en-US" sz="1400" dirty="0" smtClean="0">
                <a:solidFill>
                  <a:schemeClr val="tx1"/>
                </a:solidFill>
                <a:latin typeface="+mj-lt"/>
              </a:rPr>
              <a:t>5.2 charities</a:t>
            </a:r>
          </a:p>
          <a:p>
            <a:r>
              <a:rPr lang="en-US" sz="1400" dirty="0" smtClean="0">
                <a:solidFill>
                  <a:schemeClr val="tx1"/>
                </a:solidFill>
                <a:latin typeface="+mj-lt"/>
              </a:rPr>
              <a:t>$47.1 B/yr</a:t>
            </a:r>
          </a:p>
        </p:txBody>
      </p:sp>
      <p:sp>
        <p:nvSpPr>
          <p:cNvPr id="16" name="TextBox 15"/>
          <p:cNvSpPr txBox="1"/>
          <p:nvPr/>
        </p:nvSpPr>
        <p:spPr>
          <a:xfrm>
            <a:off x="7608541" y="1104051"/>
            <a:ext cx="1277914" cy="1446550"/>
          </a:xfrm>
          <a:prstGeom prst="rect">
            <a:avLst/>
          </a:prstGeom>
          <a:solidFill>
            <a:srgbClr val="FFFFFF"/>
          </a:solidFill>
          <a:ln w="25400">
            <a:solidFill>
              <a:srgbClr val="0070C0"/>
            </a:solidFill>
          </a:ln>
        </p:spPr>
        <p:txBody>
          <a:bodyPr wrap="none" rtlCol="0">
            <a:spAutoFit/>
          </a:bodyPr>
          <a:lstStyle/>
          <a:p>
            <a:r>
              <a:rPr lang="en-US" sz="1600" dirty="0" smtClean="0">
                <a:latin typeface="+mj-lt"/>
              </a:rPr>
              <a:t>b</a:t>
            </a:r>
            <a:r>
              <a:rPr lang="en-US" sz="1600" dirty="0" smtClean="0">
                <a:solidFill>
                  <a:schemeClr val="tx1"/>
                </a:solidFill>
                <a:latin typeface="+mj-lt"/>
              </a:rPr>
              <a:t>. ≤</a:t>
            </a:r>
            <a:r>
              <a:rPr lang="en-US" sz="1600" dirty="0" smtClean="0">
                <a:latin typeface="+mj-lt"/>
              </a:rPr>
              <a:t>1945</a:t>
            </a:r>
            <a:endParaRPr lang="en-US" sz="1600" dirty="0" smtClean="0">
              <a:solidFill>
                <a:schemeClr val="tx1"/>
              </a:solidFill>
              <a:latin typeface="+mj-lt"/>
            </a:endParaRPr>
          </a:p>
          <a:p>
            <a:r>
              <a:rPr lang="en-US" sz="1600" dirty="0" smtClean="0">
                <a:solidFill>
                  <a:schemeClr val="tx1"/>
                </a:solidFill>
                <a:latin typeface="+mj-lt"/>
              </a:rPr>
              <a:t>79% Give</a:t>
            </a:r>
          </a:p>
          <a:p>
            <a:r>
              <a:rPr lang="en-US" sz="1400" dirty="0" smtClean="0">
                <a:solidFill>
                  <a:schemeClr val="tx1"/>
                </a:solidFill>
                <a:latin typeface="+mj-lt"/>
              </a:rPr>
              <a:t>30.8M donors</a:t>
            </a:r>
          </a:p>
          <a:p>
            <a:r>
              <a:rPr lang="en-US" sz="1400" dirty="0" smtClean="0">
                <a:solidFill>
                  <a:schemeClr val="tx1"/>
                </a:solidFill>
                <a:latin typeface="+mj-lt"/>
              </a:rPr>
              <a:t>$1066 yr/</a:t>
            </a:r>
            <a:r>
              <a:rPr lang="en-US" sz="1400" dirty="0" err="1" smtClean="0">
                <a:solidFill>
                  <a:schemeClr val="tx1"/>
                </a:solidFill>
                <a:latin typeface="+mj-lt"/>
              </a:rPr>
              <a:t>avg</a:t>
            </a:r>
            <a:endParaRPr lang="en-US" sz="1400" dirty="0" smtClean="0">
              <a:solidFill>
                <a:schemeClr val="tx1"/>
              </a:solidFill>
              <a:latin typeface="+mj-lt"/>
            </a:endParaRPr>
          </a:p>
          <a:p>
            <a:r>
              <a:rPr lang="en-US" sz="1400" dirty="0" smtClean="0">
                <a:solidFill>
                  <a:schemeClr val="tx1"/>
                </a:solidFill>
                <a:latin typeface="+mj-lt"/>
              </a:rPr>
              <a:t>6.3 charities</a:t>
            </a:r>
          </a:p>
          <a:p>
            <a:r>
              <a:rPr lang="en-US" sz="1400" dirty="0" smtClean="0">
                <a:solidFill>
                  <a:schemeClr val="tx1"/>
                </a:solidFill>
                <a:latin typeface="+mj-lt"/>
              </a:rPr>
              <a:t>$32.7 B/yr </a:t>
            </a:r>
          </a:p>
        </p:txBody>
      </p:sp>
      <p:sp>
        <p:nvSpPr>
          <p:cNvPr id="18" name="Title 17"/>
          <p:cNvSpPr>
            <a:spLocks noGrp="1"/>
          </p:cNvSpPr>
          <p:nvPr>
            <p:ph type="title"/>
          </p:nvPr>
        </p:nvSpPr>
        <p:spPr/>
        <p:txBody>
          <a:bodyPr/>
          <a:lstStyle/>
          <a:p>
            <a:r>
              <a:rPr lang="en-US" dirty="0" smtClean="0"/>
              <a:t>Generational Giving Study</a:t>
            </a:r>
            <a:endParaRPr lang="en-US" dirty="0"/>
          </a:p>
        </p:txBody>
      </p:sp>
      <p:sp>
        <p:nvSpPr>
          <p:cNvPr id="17" name="TextBox 16"/>
          <p:cNvSpPr txBox="1"/>
          <p:nvPr/>
        </p:nvSpPr>
        <p:spPr>
          <a:xfrm>
            <a:off x="1143000" y="1447800"/>
            <a:ext cx="2514600" cy="1200329"/>
          </a:xfrm>
          <a:prstGeom prst="rect">
            <a:avLst/>
          </a:prstGeom>
          <a:noFill/>
        </p:spPr>
        <p:txBody>
          <a:bodyPr wrap="square" rtlCol="0">
            <a:spAutoFit/>
          </a:bodyPr>
          <a:lstStyle/>
          <a:p>
            <a:r>
              <a:rPr lang="en-US" dirty="0" smtClean="0"/>
              <a:t>Size of each pie is significant – represents total population of each</a:t>
            </a:r>
            <a:endParaRPr lang="en-US" dirty="0"/>
          </a:p>
        </p:txBody>
      </p:sp>
      <p:pic>
        <p:nvPicPr>
          <p:cNvPr id="19" name="Picture 2"/>
          <p:cNvPicPr>
            <a:picLocks noChangeAspect="1" noChangeArrowheads="1"/>
          </p:cNvPicPr>
          <p:nvPr/>
        </p:nvPicPr>
        <p:blipFill>
          <a:blip r:embed="rId8" cstate="print"/>
          <a:srcRect/>
          <a:stretch>
            <a:fillRect/>
          </a:stretch>
        </p:blipFill>
        <p:spPr bwMode="auto">
          <a:xfrm>
            <a:off x="1178561" y="1346200"/>
            <a:ext cx="2103120" cy="2714851"/>
          </a:xfrm>
          <a:prstGeom prst="rect">
            <a:avLst/>
          </a:prstGeom>
          <a:noFill/>
          <a:ln w="9525">
            <a:noFill/>
            <a:miter lim="800000"/>
            <a:headEnd/>
            <a:tailEnd/>
          </a:ln>
          <a:effectLst>
            <a:outerShdw blurRad="50800" dist="38100" dir="2700000">
              <a:srgbClr val="000000">
                <a:alpha val="43000"/>
              </a:srgbClr>
            </a:outerShdw>
          </a:effec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264160" y="1036320"/>
            <a:ext cx="8483600" cy="5140960"/>
          </a:xfrm>
          <a:prstGeom prst="roundRect">
            <a:avLst>
              <a:gd name="adj" fmla="val 4612"/>
            </a:avLst>
          </a:prstGeom>
          <a:solidFill>
            <a:srgbClr val="FFFFFF"/>
          </a:solidFill>
          <a:ln w="12700" cap="flat" cmpd="sng" algn="ctr">
            <a:solidFill>
              <a:schemeClr val="bg1">
                <a:lumMod val="40000"/>
                <a:lumOff val="60000"/>
              </a:schemeClr>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pic>
        <p:nvPicPr>
          <p:cNvPr id="3" name="Picture 2" descr="figure6.PNG"/>
          <p:cNvPicPr>
            <a:picLocks noChangeAspect="1"/>
          </p:cNvPicPr>
          <p:nvPr/>
        </p:nvPicPr>
        <p:blipFill>
          <a:blip r:embed="rId2" cstate="print"/>
          <a:srcRect t="9392" r="43171" b="3131"/>
          <a:stretch>
            <a:fillRect/>
          </a:stretch>
        </p:blipFill>
        <p:spPr>
          <a:xfrm>
            <a:off x="2895197" y="1219200"/>
            <a:ext cx="5708089" cy="4791755"/>
          </a:xfrm>
          <a:prstGeom prst="rect">
            <a:avLst/>
          </a:prstGeom>
        </p:spPr>
      </p:pic>
      <p:sp>
        <p:nvSpPr>
          <p:cNvPr id="5" name="Rectangle 4"/>
          <p:cNvSpPr/>
          <p:nvPr/>
        </p:nvSpPr>
        <p:spPr bwMode="auto">
          <a:xfrm>
            <a:off x="386080" y="1320800"/>
            <a:ext cx="4897120" cy="4704080"/>
          </a:xfrm>
          <a:prstGeom prst="rect">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graphicFrame>
        <p:nvGraphicFramePr>
          <p:cNvPr id="6" name="Chart 5"/>
          <p:cNvGraphicFramePr/>
          <p:nvPr/>
        </p:nvGraphicFramePr>
        <p:xfrm>
          <a:off x="447040" y="1524000"/>
          <a:ext cx="4836160" cy="461264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p:cNvCxnSpPr/>
          <p:nvPr/>
        </p:nvCxnSpPr>
        <p:spPr bwMode="auto">
          <a:xfrm>
            <a:off x="264160" y="2286000"/>
            <a:ext cx="8473440" cy="1588"/>
          </a:xfrm>
          <a:prstGeom prst="line">
            <a:avLst/>
          </a:prstGeom>
          <a:solidFill>
            <a:srgbClr val="FFAF03"/>
          </a:solidFill>
          <a:ln w="12700" cap="flat" cmpd="sng" algn="ctr">
            <a:solidFill>
              <a:srgbClr val="E0E0E0"/>
            </a:solidFill>
            <a:prstDash val="solid"/>
            <a:round/>
            <a:headEnd type="none" w="med" len="med"/>
            <a:tailEnd type="none" w="med" len="med"/>
          </a:ln>
          <a:effectLst/>
        </p:spPr>
      </p:cxnSp>
      <p:cxnSp>
        <p:nvCxnSpPr>
          <p:cNvPr id="10" name="Straight Connector 9"/>
          <p:cNvCxnSpPr/>
          <p:nvPr/>
        </p:nvCxnSpPr>
        <p:spPr bwMode="auto">
          <a:xfrm>
            <a:off x="254000" y="2885440"/>
            <a:ext cx="8473440" cy="1588"/>
          </a:xfrm>
          <a:prstGeom prst="line">
            <a:avLst/>
          </a:prstGeom>
          <a:solidFill>
            <a:srgbClr val="FFAF03"/>
          </a:solidFill>
          <a:ln w="12700" cap="flat" cmpd="sng" algn="ctr">
            <a:solidFill>
              <a:srgbClr val="E0E0E0"/>
            </a:solidFill>
            <a:prstDash val="solid"/>
            <a:round/>
            <a:headEnd type="none" w="med" len="med"/>
            <a:tailEnd type="none" w="med" len="med"/>
          </a:ln>
          <a:effectLst/>
        </p:spPr>
      </p:cxnSp>
      <p:cxnSp>
        <p:nvCxnSpPr>
          <p:cNvPr id="11" name="Straight Connector 10"/>
          <p:cNvCxnSpPr/>
          <p:nvPr/>
        </p:nvCxnSpPr>
        <p:spPr bwMode="auto">
          <a:xfrm>
            <a:off x="294640" y="3515360"/>
            <a:ext cx="8473440" cy="1588"/>
          </a:xfrm>
          <a:prstGeom prst="line">
            <a:avLst/>
          </a:prstGeom>
          <a:solidFill>
            <a:srgbClr val="FFAF03"/>
          </a:solidFill>
          <a:ln w="12700" cap="flat" cmpd="sng" algn="ctr">
            <a:solidFill>
              <a:srgbClr val="E0E0E0"/>
            </a:solidFill>
            <a:prstDash val="solid"/>
            <a:round/>
            <a:headEnd type="none" w="med" len="med"/>
            <a:tailEnd type="none" w="med" len="med"/>
          </a:ln>
          <a:effectLst/>
        </p:spPr>
      </p:cxnSp>
      <p:cxnSp>
        <p:nvCxnSpPr>
          <p:cNvPr id="12" name="Straight Connector 11"/>
          <p:cNvCxnSpPr/>
          <p:nvPr/>
        </p:nvCxnSpPr>
        <p:spPr bwMode="auto">
          <a:xfrm>
            <a:off x="264160" y="4135120"/>
            <a:ext cx="8473440" cy="1588"/>
          </a:xfrm>
          <a:prstGeom prst="line">
            <a:avLst/>
          </a:prstGeom>
          <a:solidFill>
            <a:srgbClr val="FFAF03"/>
          </a:solidFill>
          <a:ln w="12700" cap="flat" cmpd="sng" algn="ctr">
            <a:solidFill>
              <a:srgbClr val="E0E0E0"/>
            </a:solidFill>
            <a:prstDash val="solid"/>
            <a:round/>
            <a:headEnd type="none" w="med" len="med"/>
            <a:tailEnd type="none" w="med" len="med"/>
          </a:ln>
          <a:effectLst/>
        </p:spPr>
      </p:cxnSp>
      <p:cxnSp>
        <p:nvCxnSpPr>
          <p:cNvPr id="13" name="Straight Connector 12"/>
          <p:cNvCxnSpPr/>
          <p:nvPr/>
        </p:nvCxnSpPr>
        <p:spPr bwMode="auto">
          <a:xfrm>
            <a:off x="274320" y="4734560"/>
            <a:ext cx="8473440" cy="1588"/>
          </a:xfrm>
          <a:prstGeom prst="line">
            <a:avLst/>
          </a:prstGeom>
          <a:solidFill>
            <a:srgbClr val="FFAF03"/>
          </a:solidFill>
          <a:ln w="12700" cap="flat" cmpd="sng" algn="ctr">
            <a:solidFill>
              <a:srgbClr val="E0E0E0"/>
            </a:solidFill>
            <a:prstDash val="solid"/>
            <a:round/>
            <a:headEnd type="none" w="med" len="med"/>
            <a:tailEnd type="none" w="med" len="med"/>
          </a:ln>
          <a:effectLst/>
        </p:spPr>
      </p:cxnSp>
      <p:cxnSp>
        <p:nvCxnSpPr>
          <p:cNvPr id="14" name="Straight Connector 13"/>
          <p:cNvCxnSpPr/>
          <p:nvPr/>
        </p:nvCxnSpPr>
        <p:spPr bwMode="auto">
          <a:xfrm>
            <a:off x="284480" y="5354320"/>
            <a:ext cx="8473440" cy="1588"/>
          </a:xfrm>
          <a:prstGeom prst="line">
            <a:avLst/>
          </a:prstGeom>
          <a:solidFill>
            <a:srgbClr val="FFAF03"/>
          </a:solidFill>
          <a:ln w="12700" cap="flat" cmpd="sng" algn="ctr">
            <a:solidFill>
              <a:srgbClr val="E0E0E0"/>
            </a:solidFill>
            <a:prstDash val="solid"/>
            <a:round/>
            <a:headEnd type="none" w="med" len="med"/>
            <a:tailEnd type="none" w="med" len="med"/>
          </a:ln>
          <a:effectLst/>
        </p:spPr>
      </p:cxnSp>
      <p:cxnSp>
        <p:nvCxnSpPr>
          <p:cNvPr id="15" name="Straight Connector 14"/>
          <p:cNvCxnSpPr/>
          <p:nvPr/>
        </p:nvCxnSpPr>
        <p:spPr bwMode="auto">
          <a:xfrm>
            <a:off x="274320" y="5994400"/>
            <a:ext cx="8473440" cy="1588"/>
          </a:xfrm>
          <a:prstGeom prst="line">
            <a:avLst/>
          </a:prstGeom>
          <a:solidFill>
            <a:srgbClr val="FFAF03"/>
          </a:solidFill>
          <a:ln w="12700" cap="flat" cmpd="sng" algn="ctr">
            <a:solidFill>
              <a:srgbClr val="E0E0E0"/>
            </a:solidFill>
            <a:prstDash val="solid"/>
            <a:round/>
            <a:headEnd type="none" w="med" len="med"/>
            <a:tailEnd type="none" w="med" len="med"/>
          </a:ln>
          <a:effectLst/>
        </p:spPr>
      </p:cxnSp>
      <p:cxnSp>
        <p:nvCxnSpPr>
          <p:cNvPr id="16" name="Straight Connector 15"/>
          <p:cNvCxnSpPr/>
          <p:nvPr/>
        </p:nvCxnSpPr>
        <p:spPr bwMode="auto">
          <a:xfrm>
            <a:off x="284480" y="1656080"/>
            <a:ext cx="8473440" cy="1588"/>
          </a:xfrm>
          <a:prstGeom prst="line">
            <a:avLst/>
          </a:prstGeom>
          <a:solidFill>
            <a:srgbClr val="FFAF03"/>
          </a:solidFill>
          <a:ln w="12700" cap="flat" cmpd="sng" algn="ctr">
            <a:solidFill>
              <a:srgbClr val="E0E0E0"/>
            </a:solidFill>
            <a:prstDash val="solid"/>
            <a:round/>
            <a:headEnd type="none" w="med" len="med"/>
            <a:tailEnd type="none" w="med" len="med"/>
          </a:ln>
          <a:effectLst/>
        </p:spPr>
      </p:cxnSp>
      <p:sp>
        <p:nvSpPr>
          <p:cNvPr id="19" name="Rectangle 18"/>
          <p:cNvSpPr/>
          <p:nvPr/>
        </p:nvSpPr>
        <p:spPr>
          <a:xfrm>
            <a:off x="561974" y="1139308"/>
            <a:ext cx="4657725" cy="461665"/>
          </a:xfrm>
          <a:prstGeom prst="rect">
            <a:avLst/>
          </a:prstGeom>
        </p:spPr>
        <p:txBody>
          <a:bodyPr wrap="square">
            <a:spAutoFit/>
          </a:bodyPr>
          <a:lstStyle/>
          <a:p>
            <a:r>
              <a:rPr lang="en-US" sz="2400" dirty="0" smtClean="0"/>
              <a:t>Channels for Communications</a:t>
            </a:r>
            <a:endParaRPr lang="en-US" sz="2400" dirty="0"/>
          </a:p>
        </p:txBody>
      </p:sp>
      <p:sp>
        <p:nvSpPr>
          <p:cNvPr id="21" name="Title 2"/>
          <p:cNvSpPr txBox="1">
            <a:spLocks/>
          </p:cNvSpPr>
          <p:nvPr/>
        </p:nvSpPr>
        <p:spPr bwMode="auto">
          <a:xfrm>
            <a:off x="3797300" y="508078"/>
            <a:ext cx="3175000" cy="441248"/>
          </a:xfrm>
          <a:prstGeom prst="rect">
            <a:avLst/>
          </a:prstGeom>
          <a:noFill/>
          <a:ln w="12700">
            <a:noFill/>
            <a:miter lim="800000"/>
            <a:headEnd/>
            <a:tailEnd/>
          </a:ln>
        </p:spPr>
        <p:txBody>
          <a:bodyPr vert="horz" wrap="square" lIns="29305" tIns="29305" rIns="29305" bIns="29305"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accent1"/>
                </a:solidFill>
                <a:effectLst/>
                <a:uLnTx/>
                <a:uFillTx/>
                <a:latin typeface="Arial"/>
                <a:ea typeface="Arial" pitchFamily="-111" charset="0"/>
                <a:cs typeface="Arial"/>
                <a:sym typeface="Helvetica 45 Light" pitchFamily="-109" charset="0"/>
              </a:rPr>
              <a:t>| by the numbers</a:t>
            </a:r>
            <a:endParaRPr kumimoji="0" lang="en-US" sz="3200" b="0" i="0" u="none" strike="noStrike" kern="1200" cap="none" spc="0" normalizeH="0" baseline="0" noProof="0" dirty="0">
              <a:ln>
                <a:noFill/>
              </a:ln>
              <a:solidFill>
                <a:schemeClr val="accent1"/>
              </a:solidFill>
              <a:effectLst/>
              <a:uLnTx/>
              <a:uFillTx/>
              <a:latin typeface="Arial"/>
              <a:ea typeface="Arial" pitchFamily="-111" charset="0"/>
              <a:cs typeface="Arial"/>
              <a:sym typeface="Helvetica 45 Light" pitchFamily="-109" charset="0"/>
            </a:endParaRPr>
          </a:p>
        </p:txBody>
      </p:sp>
      <p:sp>
        <p:nvSpPr>
          <p:cNvPr id="22" name="Rectangle 21"/>
          <p:cNvSpPr/>
          <p:nvPr/>
        </p:nvSpPr>
        <p:spPr>
          <a:xfrm>
            <a:off x="610122" y="304800"/>
            <a:ext cx="3120916" cy="707886"/>
          </a:xfrm>
          <a:prstGeom prst="rect">
            <a:avLst/>
          </a:prstGeom>
          <a:noFill/>
        </p:spPr>
        <p:txBody>
          <a:bodyPr wrap="none" lIns="91440" tIns="45720" rIns="91440" bIns="45720">
            <a:spAutoFit/>
          </a:bodyPr>
          <a:lstStyle/>
          <a:p>
            <a:pPr algn="ct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Secret # 6</a:t>
            </a:r>
            <a:endParaRPr 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2 Quick </a:t>
            </a:r>
            <a:r>
              <a:rPr lang="en-US" dirty="0" smtClean="0"/>
              <a:t>Questions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p:cNvGraphicFramePr>
            <a:graphicFrameLocks noGrp="1"/>
          </p:cNvGraphicFramePr>
          <p:nvPr/>
        </p:nvGraphicFramePr>
        <p:xfrm>
          <a:off x="5334001" y="1321899"/>
          <a:ext cx="3559165" cy="4862772"/>
        </p:xfrm>
        <a:graphic>
          <a:graphicData uri="http://schemas.openxmlformats.org/drawingml/2006/table">
            <a:tbl>
              <a:tblPr>
                <a:effectLst/>
              </a:tblPr>
              <a:tblGrid>
                <a:gridCol w="821738"/>
                <a:gridCol w="816127"/>
                <a:gridCol w="986154"/>
                <a:gridCol w="935146"/>
              </a:tblGrid>
              <a:tr h="424734">
                <a:tc>
                  <a:txBody>
                    <a:bodyPr/>
                    <a:lstStyle/>
                    <a:p>
                      <a:pPr algn="ctr" fontAlgn="b"/>
                      <a:r>
                        <a:rPr lang="en-US" sz="1400" b="1" i="0" u="none" strike="noStrike" cap="all" dirty="0">
                          <a:solidFill>
                            <a:srgbClr val="FFFFFF"/>
                          </a:solidFill>
                          <a:latin typeface="+mn-lt"/>
                        </a:rPr>
                        <a:t>Gen Y</a:t>
                      </a:r>
                    </a:p>
                  </a:txBody>
                  <a:tcPr marL="9525" marR="9525" marT="9525" marB="0" anchor="ctr" anchorCtr="1">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US" sz="1400" b="1" i="0" u="none" strike="noStrike" cap="all" dirty="0">
                          <a:solidFill>
                            <a:srgbClr val="FFFFFF"/>
                          </a:solidFill>
                          <a:latin typeface="+mn-lt"/>
                        </a:rPr>
                        <a:t>Gen X</a:t>
                      </a:r>
                    </a:p>
                  </a:txBody>
                  <a:tcPr marL="9525" marR="9525" marT="9525" marB="0" anchor="ctr" anchorCtr="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US" sz="1400" b="1" i="0" u="none" strike="noStrike" cap="all" dirty="0">
                          <a:solidFill>
                            <a:srgbClr val="FFFFFF"/>
                          </a:solidFill>
                          <a:latin typeface="+mn-lt"/>
                        </a:rPr>
                        <a:t>Boomers</a:t>
                      </a:r>
                    </a:p>
                  </a:txBody>
                  <a:tcPr marL="9525" marR="9525" marT="9525" marB="0" anchor="ctr" anchorCtr="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US" sz="1400" b="1" i="0" u="none" strike="noStrike" cap="all" dirty="0">
                          <a:solidFill>
                            <a:srgbClr val="FFFFFF"/>
                          </a:solidFill>
                          <a:latin typeface="+mn-lt"/>
                        </a:rPr>
                        <a:t>Matures</a:t>
                      </a:r>
                      <a:endParaRPr lang="en-US" sz="1200" b="1" i="0" u="none" strike="noStrike" cap="all" dirty="0">
                        <a:solidFill>
                          <a:srgbClr val="FFFFFF"/>
                        </a:solidFill>
                        <a:latin typeface="+mn-lt"/>
                      </a:endParaRPr>
                    </a:p>
                  </a:txBody>
                  <a:tcPr marL="9525" marR="9525" marT="9525" marB="0" anchor="ctr" anchorCtr="1">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r>
              <a:tr h="403458">
                <a:tc>
                  <a:txBody>
                    <a:bodyPr/>
                    <a:lstStyle/>
                    <a:p>
                      <a:pPr algn="ctr" fontAlgn="b"/>
                      <a:r>
                        <a:rPr lang="en-US" sz="1600" b="0" i="0" u="none" strike="noStrike" dirty="0">
                          <a:solidFill>
                            <a:srgbClr val="FFFFFF"/>
                          </a:solidFill>
                          <a:latin typeface="+mn-lt"/>
                        </a:rPr>
                        <a:t>48%</a:t>
                      </a:r>
                    </a:p>
                  </a:txBody>
                  <a:tcPr marL="9525" marR="9525" marT="9525" marB="0" anchor="ctr" anchorCtr="1">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solidFill>
                  </a:tcPr>
                </a:tc>
                <a:tc>
                  <a:txBody>
                    <a:bodyPr/>
                    <a:lstStyle/>
                    <a:p>
                      <a:pPr algn="ctr" fontAlgn="b"/>
                      <a:r>
                        <a:rPr lang="en-US" sz="1600" b="1" i="0" u="none" strike="noStrike" dirty="0">
                          <a:solidFill>
                            <a:schemeClr val="accent1"/>
                          </a:solidFill>
                          <a:latin typeface="+mn-lt"/>
                        </a:rPr>
                        <a:t>57%</a:t>
                      </a:r>
                    </a:p>
                  </a:txBody>
                  <a:tcPr marL="9525" marR="9525" marT="9525" marB="0" anchor="ctr" anchorCtr="1">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solidFill>
                  </a:tcPr>
                </a:tc>
                <a:tc>
                  <a:txBody>
                    <a:bodyPr/>
                    <a:lstStyle/>
                    <a:p>
                      <a:pPr algn="ctr" fontAlgn="b"/>
                      <a:r>
                        <a:rPr lang="en-US" sz="1600" b="1" i="0" u="none" strike="noStrike" dirty="0">
                          <a:solidFill>
                            <a:schemeClr val="accent1"/>
                          </a:solidFill>
                          <a:latin typeface="+mn-lt"/>
                        </a:rPr>
                        <a:t>52%</a:t>
                      </a:r>
                    </a:p>
                  </a:txBody>
                  <a:tcPr marL="9525" marR="9525" marT="9525" marB="0" anchor="ctr" anchorCtr="1">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solidFill>
                  </a:tcPr>
                </a:tc>
                <a:tc>
                  <a:txBody>
                    <a:bodyPr/>
                    <a:lstStyle/>
                    <a:p>
                      <a:pPr algn="ctr" fontAlgn="b"/>
                      <a:r>
                        <a:rPr lang="en-US" sz="1600" b="0" i="0" u="none" strike="noStrike" dirty="0">
                          <a:solidFill>
                            <a:srgbClr val="FFFFFF"/>
                          </a:solidFill>
                          <a:latin typeface="+mn-lt"/>
                        </a:rPr>
                        <a:t>48%</a:t>
                      </a:r>
                    </a:p>
                  </a:txBody>
                  <a:tcPr marL="9525" marR="9525" marT="9525" marB="0" anchor="ctr" anchorCtr="1">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solidFill>
                  </a:tcPr>
                </a:tc>
              </a:tr>
              <a:tr h="403458">
                <a:tc>
                  <a:txBody>
                    <a:bodyPr/>
                    <a:lstStyle/>
                    <a:p>
                      <a:pPr algn="ctr" fontAlgn="b"/>
                      <a:r>
                        <a:rPr lang="en-US" sz="1600" b="0" i="0" u="none" strike="noStrike" dirty="0">
                          <a:solidFill>
                            <a:schemeClr val="tx1"/>
                          </a:solidFill>
                          <a:latin typeface="+mn-lt"/>
                        </a:rPr>
                        <a:t>26%</a:t>
                      </a:r>
                    </a:p>
                  </a:txBody>
                  <a:tcPr marL="9525" marR="9525" marT="9525" marB="0" anchor="ctr" anchorCtr="1">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en-US" sz="1600" b="1" i="0" u="none" strike="noStrike" dirty="0">
                          <a:solidFill>
                            <a:schemeClr val="accent1"/>
                          </a:solidFill>
                          <a:latin typeface="+mn-lt"/>
                        </a:rPr>
                        <a:t>43%</a:t>
                      </a:r>
                    </a:p>
                  </a:txBody>
                  <a:tcPr marL="9525" marR="9525" marT="9525" marB="0" anchor="ctr" anchorCtr="1">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600" b="1" i="0" u="none" strike="noStrike" dirty="0">
                          <a:solidFill>
                            <a:schemeClr val="accent1"/>
                          </a:solidFill>
                          <a:latin typeface="+mn-lt"/>
                        </a:rPr>
                        <a:t>54%</a:t>
                      </a:r>
                    </a:p>
                  </a:txBody>
                  <a:tcPr marL="9525" marR="9525" marT="9525" marB="0" anchor="ctr" anchorCtr="1">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600" b="1" i="0" u="none" strike="noStrike" dirty="0">
                          <a:solidFill>
                            <a:schemeClr val="accent1"/>
                          </a:solidFill>
                          <a:latin typeface="+mn-lt"/>
                        </a:rPr>
                        <a:t>77%</a:t>
                      </a:r>
                    </a:p>
                  </a:txBody>
                  <a:tcPr marL="9525" marR="9525" marT="9525" marB="0" anchor="ctr" anchorCtr="1">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403458">
                <a:tc>
                  <a:txBody>
                    <a:bodyPr/>
                    <a:lstStyle/>
                    <a:p>
                      <a:pPr algn="ctr" fontAlgn="b"/>
                      <a:r>
                        <a:rPr lang="en-US" sz="1600" b="0" i="0" u="none" strike="noStrike" dirty="0">
                          <a:solidFill>
                            <a:srgbClr val="FFFFFF"/>
                          </a:solidFill>
                          <a:latin typeface="+mn-lt"/>
                        </a:rPr>
                        <a:t>28%</a:t>
                      </a:r>
                    </a:p>
                  </a:txBody>
                  <a:tcPr marL="9525" marR="9525" marT="9525" marB="0" anchor="ctr" anchorCtr="1">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2"/>
                    </a:solidFill>
                  </a:tcPr>
                </a:tc>
                <a:tc>
                  <a:txBody>
                    <a:bodyPr/>
                    <a:lstStyle/>
                    <a:p>
                      <a:pPr algn="ctr" fontAlgn="b"/>
                      <a:r>
                        <a:rPr lang="en-US" sz="1600" b="1" i="0" u="none" strike="noStrike" dirty="0">
                          <a:solidFill>
                            <a:schemeClr val="accent1"/>
                          </a:solidFill>
                          <a:latin typeface="+mn-lt"/>
                        </a:rPr>
                        <a:t>35%</a:t>
                      </a:r>
                    </a:p>
                  </a:txBody>
                  <a:tcPr marL="9525" marR="9525" marT="9525" marB="0" anchor="ctr" anchorCtr="1">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algn="ctr" fontAlgn="b"/>
                      <a:r>
                        <a:rPr lang="en-US" sz="1600" b="1" i="0" u="none" strike="noStrike" dirty="0">
                          <a:solidFill>
                            <a:schemeClr val="accent1"/>
                          </a:solidFill>
                          <a:latin typeface="+mn-lt"/>
                        </a:rPr>
                        <a:t>32%</a:t>
                      </a:r>
                    </a:p>
                  </a:txBody>
                  <a:tcPr marL="9525" marR="9525" marT="9525" marB="0" anchor="ctr" anchorCtr="1">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algn="ctr" fontAlgn="b"/>
                      <a:r>
                        <a:rPr lang="en-US" sz="1600" b="0" i="0" u="none" strike="noStrike" dirty="0">
                          <a:solidFill>
                            <a:srgbClr val="FFFFFF"/>
                          </a:solidFill>
                          <a:latin typeface="+mn-lt"/>
                        </a:rPr>
                        <a:t>30%</a:t>
                      </a:r>
                    </a:p>
                  </a:txBody>
                  <a:tcPr marL="9525" marR="9525" marT="9525" marB="0" anchor="ctr" anchorCtr="1">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2"/>
                    </a:solidFill>
                  </a:tcPr>
                </a:tc>
              </a:tr>
              <a:tr h="403458">
                <a:tc>
                  <a:txBody>
                    <a:bodyPr/>
                    <a:lstStyle/>
                    <a:p>
                      <a:pPr algn="ctr" fontAlgn="b"/>
                      <a:r>
                        <a:rPr lang="en-US" sz="1600" b="0" i="0" u="none" strike="noStrike" dirty="0">
                          <a:solidFill>
                            <a:schemeClr val="tx1"/>
                          </a:solidFill>
                          <a:latin typeface="+mn-lt"/>
                        </a:rPr>
                        <a:t>29%</a:t>
                      </a:r>
                    </a:p>
                  </a:txBody>
                  <a:tcPr marL="9525" marR="9525" marT="9525" marB="0" anchor="ctr" anchorCtr="1">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en-US" sz="1600" b="1" i="0" u="none" strike="noStrike" dirty="0">
                          <a:solidFill>
                            <a:schemeClr val="accent1"/>
                          </a:solidFill>
                          <a:latin typeface="+mn-lt"/>
                        </a:rPr>
                        <a:t>35%</a:t>
                      </a:r>
                    </a:p>
                  </a:txBody>
                  <a:tcPr marL="9525" marR="9525" marT="9525" marB="0" anchor="ctr" anchorCtr="1">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600" b="0" i="0" u="none" strike="noStrike" dirty="0">
                          <a:solidFill>
                            <a:schemeClr val="tx1"/>
                          </a:solidFill>
                          <a:latin typeface="+mn-lt"/>
                        </a:rPr>
                        <a:t>31%</a:t>
                      </a:r>
                    </a:p>
                  </a:txBody>
                  <a:tcPr marL="9525" marR="9525" marT="9525" marB="0" anchor="ctr" anchorCtr="1">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600" b="0" i="0" u="none" strike="noStrike" dirty="0">
                          <a:solidFill>
                            <a:schemeClr val="tx1"/>
                          </a:solidFill>
                          <a:latin typeface="+mn-lt"/>
                        </a:rPr>
                        <a:t>25%</a:t>
                      </a:r>
                    </a:p>
                  </a:txBody>
                  <a:tcPr marL="9525" marR="9525" marT="9525" marB="0" anchor="ctr" anchorCtr="1">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403458">
                <a:tc>
                  <a:txBody>
                    <a:bodyPr/>
                    <a:lstStyle/>
                    <a:p>
                      <a:pPr algn="ctr" fontAlgn="b"/>
                      <a:r>
                        <a:rPr lang="en-US" sz="1600" b="0" i="0" u="none" strike="noStrike" dirty="0">
                          <a:solidFill>
                            <a:srgbClr val="FFFFFF"/>
                          </a:solidFill>
                          <a:latin typeface="+mn-lt"/>
                        </a:rPr>
                        <a:t>22%</a:t>
                      </a:r>
                    </a:p>
                  </a:txBody>
                  <a:tcPr marL="9525" marR="9525" marT="9525" marB="0" anchor="ctr" anchorCtr="1">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2"/>
                    </a:solidFill>
                  </a:tcPr>
                </a:tc>
                <a:tc>
                  <a:txBody>
                    <a:bodyPr/>
                    <a:lstStyle/>
                    <a:p>
                      <a:pPr algn="ctr" fontAlgn="b"/>
                      <a:r>
                        <a:rPr lang="en-US" sz="1600" b="0" i="0" u="none" strike="noStrike" dirty="0">
                          <a:solidFill>
                            <a:srgbClr val="FFFFFF"/>
                          </a:solidFill>
                          <a:latin typeface="+mn-lt"/>
                        </a:rPr>
                        <a:t>28%</a:t>
                      </a:r>
                    </a:p>
                  </a:txBody>
                  <a:tcPr marL="9525" marR="9525" marT="9525" marB="0" anchor="ctr" anchorCtr="1">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algn="ctr" fontAlgn="b"/>
                      <a:r>
                        <a:rPr lang="en-US" sz="1600" b="0" i="0" u="none" strike="noStrike" dirty="0">
                          <a:solidFill>
                            <a:srgbClr val="FFFFFF"/>
                          </a:solidFill>
                          <a:latin typeface="+mn-lt"/>
                        </a:rPr>
                        <a:t>28%</a:t>
                      </a:r>
                    </a:p>
                  </a:txBody>
                  <a:tcPr marL="9525" marR="9525" marT="9525" marB="0" anchor="ctr" anchorCtr="1">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algn="ctr" fontAlgn="b"/>
                      <a:r>
                        <a:rPr lang="en-US" sz="1600" b="0" i="0" u="none" strike="noStrike" dirty="0">
                          <a:solidFill>
                            <a:srgbClr val="FFFFFF"/>
                          </a:solidFill>
                          <a:latin typeface="+mn-lt"/>
                        </a:rPr>
                        <a:t>31%</a:t>
                      </a:r>
                    </a:p>
                  </a:txBody>
                  <a:tcPr marL="9525" marR="9525" marT="9525" marB="0" anchor="ctr" anchorCtr="1">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2"/>
                    </a:solidFill>
                  </a:tcPr>
                </a:tc>
              </a:tr>
              <a:tr h="403458">
                <a:tc>
                  <a:txBody>
                    <a:bodyPr/>
                    <a:lstStyle/>
                    <a:p>
                      <a:pPr algn="ctr" fontAlgn="b"/>
                      <a:r>
                        <a:rPr lang="en-US" sz="1600" b="0" i="0" u="none" strike="noStrike" dirty="0">
                          <a:solidFill>
                            <a:schemeClr val="tx1"/>
                          </a:solidFill>
                          <a:latin typeface="+mn-lt"/>
                        </a:rPr>
                        <a:t>22%</a:t>
                      </a:r>
                    </a:p>
                  </a:txBody>
                  <a:tcPr marL="9525" marR="9525" marT="9525" marB="0" anchor="ctr" anchorCtr="1">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en-US" sz="1600" b="0" i="0" u="none" strike="noStrike" dirty="0">
                          <a:solidFill>
                            <a:schemeClr val="tx1"/>
                          </a:solidFill>
                          <a:latin typeface="+mn-lt"/>
                        </a:rPr>
                        <a:t>22%</a:t>
                      </a:r>
                    </a:p>
                  </a:txBody>
                  <a:tcPr marL="9525" marR="9525" marT="9525" marB="0" anchor="ctr" anchorCtr="1">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600" b="0" i="0" u="none" strike="noStrike" dirty="0">
                          <a:solidFill>
                            <a:schemeClr val="tx1"/>
                          </a:solidFill>
                          <a:latin typeface="+mn-lt"/>
                        </a:rPr>
                        <a:t>27%</a:t>
                      </a:r>
                    </a:p>
                  </a:txBody>
                  <a:tcPr marL="9525" marR="9525" marT="9525" marB="0" anchor="ctr" anchorCtr="1">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600" b="1" i="0" u="none" strike="noStrike" dirty="0">
                          <a:solidFill>
                            <a:schemeClr val="accent1"/>
                          </a:solidFill>
                          <a:latin typeface="+mn-lt"/>
                        </a:rPr>
                        <a:t>35%</a:t>
                      </a:r>
                    </a:p>
                  </a:txBody>
                  <a:tcPr marL="9525" marR="9525" marT="9525" marB="0" anchor="ctr" anchorCtr="1">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403458">
                <a:tc>
                  <a:txBody>
                    <a:bodyPr/>
                    <a:lstStyle/>
                    <a:p>
                      <a:pPr algn="ctr" fontAlgn="b"/>
                      <a:r>
                        <a:rPr lang="en-US" sz="1600" b="1" i="0" u="none" strike="noStrike" dirty="0">
                          <a:solidFill>
                            <a:schemeClr val="accent1"/>
                          </a:solidFill>
                          <a:latin typeface="+mn-lt"/>
                        </a:rPr>
                        <a:t>25%</a:t>
                      </a:r>
                    </a:p>
                  </a:txBody>
                  <a:tcPr marL="9525" marR="9525" marT="9525" marB="0" anchor="ctr" anchorCtr="1">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2"/>
                    </a:solidFill>
                  </a:tcPr>
                </a:tc>
                <a:tc>
                  <a:txBody>
                    <a:bodyPr/>
                    <a:lstStyle/>
                    <a:p>
                      <a:pPr algn="ctr" fontAlgn="b"/>
                      <a:r>
                        <a:rPr lang="en-US" sz="1600" b="1" i="0" u="none" strike="noStrike" dirty="0">
                          <a:solidFill>
                            <a:schemeClr val="accent1"/>
                          </a:solidFill>
                          <a:latin typeface="+mn-lt"/>
                        </a:rPr>
                        <a:t>27%</a:t>
                      </a:r>
                    </a:p>
                  </a:txBody>
                  <a:tcPr marL="9525" marR="9525" marT="9525" marB="0" anchor="ctr" anchorCtr="1">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algn="ctr" fontAlgn="b"/>
                      <a:r>
                        <a:rPr lang="en-US" sz="1600" b="0" i="0" u="none" strike="noStrike" dirty="0">
                          <a:solidFill>
                            <a:srgbClr val="FFFFFF"/>
                          </a:solidFill>
                          <a:latin typeface="+mn-lt"/>
                        </a:rPr>
                        <a:t>17%</a:t>
                      </a:r>
                    </a:p>
                  </a:txBody>
                  <a:tcPr marL="9525" marR="9525" marT="9525" marB="0" anchor="ctr" anchorCtr="1">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algn="ctr" fontAlgn="b"/>
                      <a:r>
                        <a:rPr lang="en-US" sz="1600" b="0" i="0" u="none" strike="noStrike" dirty="0">
                          <a:solidFill>
                            <a:srgbClr val="FFFFFF"/>
                          </a:solidFill>
                          <a:latin typeface="+mn-lt"/>
                        </a:rPr>
                        <a:t>12%</a:t>
                      </a:r>
                    </a:p>
                  </a:txBody>
                  <a:tcPr marL="9525" marR="9525" marT="9525" marB="0" anchor="ctr" anchorCtr="1">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2"/>
                    </a:solidFill>
                  </a:tcPr>
                </a:tc>
              </a:tr>
              <a:tr h="403458">
                <a:tc>
                  <a:txBody>
                    <a:bodyPr/>
                    <a:lstStyle/>
                    <a:p>
                      <a:pPr algn="ctr" fontAlgn="b"/>
                      <a:r>
                        <a:rPr lang="en-US" sz="1600" b="0" i="0" u="none" strike="noStrike" dirty="0">
                          <a:solidFill>
                            <a:schemeClr val="tx1"/>
                          </a:solidFill>
                          <a:latin typeface="+mn-lt"/>
                        </a:rPr>
                        <a:t>8%</a:t>
                      </a:r>
                    </a:p>
                  </a:txBody>
                  <a:tcPr marL="9525" marR="9525" marT="9525" marB="0" anchor="ctr" anchorCtr="1">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en-US" sz="1600" b="0" i="0" u="none" strike="noStrike" dirty="0">
                          <a:solidFill>
                            <a:schemeClr val="tx1"/>
                          </a:solidFill>
                          <a:latin typeface="+mn-lt"/>
                        </a:rPr>
                        <a:t>10%</a:t>
                      </a:r>
                    </a:p>
                  </a:txBody>
                  <a:tcPr marL="9525" marR="9525" marT="9525" marB="0" anchor="ctr" anchorCtr="1">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600" b="1" i="0" u="none" strike="noStrike" dirty="0">
                          <a:solidFill>
                            <a:schemeClr val="accent1"/>
                          </a:solidFill>
                          <a:latin typeface="+mn-lt"/>
                        </a:rPr>
                        <a:t>16%</a:t>
                      </a:r>
                    </a:p>
                  </a:txBody>
                  <a:tcPr marL="9525" marR="9525" marT="9525" marB="0" anchor="ctr" anchorCtr="1">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600" b="1" i="0" u="none" strike="noStrike" dirty="0">
                          <a:solidFill>
                            <a:schemeClr val="accent1"/>
                          </a:solidFill>
                          <a:latin typeface="+mn-lt"/>
                        </a:rPr>
                        <a:t>25%</a:t>
                      </a:r>
                    </a:p>
                  </a:txBody>
                  <a:tcPr marL="9525" marR="9525" marT="9525" marB="0" anchor="ctr" anchorCtr="1">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403458">
                <a:tc>
                  <a:txBody>
                    <a:bodyPr/>
                    <a:lstStyle/>
                    <a:p>
                      <a:pPr algn="ctr" fontAlgn="b"/>
                      <a:r>
                        <a:rPr lang="en-US" sz="1600" b="0" i="0" u="none" strike="noStrike" dirty="0">
                          <a:solidFill>
                            <a:srgbClr val="FFFFFF"/>
                          </a:solidFill>
                          <a:latin typeface="+mn-lt"/>
                        </a:rPr>
                        <a:t>11%</a:t>
                      </a:r>
                    </a:p>
                  </a:txBody>
                  <a:tcPr marL="9525" marR="9525" marT="9525" marB="0" anchor="ctr" anchorCtr="1">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2"/>
                    </a:solidFill>
                  </a:tcPr>
                </a:tc>
                <a:tc>
                  <a:txBody>
                    <a:bodyPr/>
                    <a:lstStyle/>
                    <a:p>
                      <a:pPr algn="ctr" fontAlgn="b"/>
                      <a:r>
                        <a:rPr lang="en-US" sz="1600" b="1" i="0" u="none" strike="noStrike" dirty="0">
                          <a:solidFill>
                            <a:schemeClr val="accent1"/>
                          </a:solidFill>
                          <a:latin typeface="+mn-lt"/>
                        </a:rPr>
                        <a:t>17%</a:t>
                      </a:r>
                    </a:p>
                  </a:txBody>
                  <a:tcPr marL="9525" marR="9525" marT="9525" marB="0" anchor="ctr" anchorCtr="1">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algn="ctr" fontAlgn="b"/>
                      <a:r>
                        <a:rPr lang="en-US" sz="1600" b="0" i="0" u="none" strike="noStrike" dirty="0">
                          <a:solidFill>
                            <a:srgbClr val="FFFFFF"/>
                          </a:solidFill>
                          <a:latin typeface="+mn-lt"/>
                        </a:rPr>
                        <a:t>14%</a:t>
                      </a:r>
                    </a:p>
                  </a:txBody>
                  <a:tcPr marL="9525" marR="9525" marT="9525" marB="0" anchor="ctr" anchorCtr="1">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algn="ctr" fontAlgn="b"/>
                      <a:r>
                        <a:rPr lang="en-US" sz="1600" b="0" i="0" u="none" strike="noStrike" dirty="0">
                          <a:solidFill>
                            <a:srgbClr val="FFFFFF"/>
                          </a:solidFill>
                          <a:latin typeface="+mn-lt"/>
                        </a:rPr>
                        <a:t>11%</a:t>
                      </a:r>
                    </a:p>
                  </a:txBody>
                  <a:tcPr marL="9525" marR="9525" marT="9525" marB="0" anchor="ctr" anchorCtr="1">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2"/>
                    </a:solidFill>
                  </a:tcPr>
                </a:tc>
              </a:tr>
              <a:tr h="403458">
                <a:tc>
                  <a:txBody>
                    <a:bodyPr/>
                    <a:lstStyle/>
                    <a:p>
                      <a:pPr algn="ctr" fontAlgn="b"/>
                      <a:r>
                        <a:rPr lang="en-US" sz="1600" b="1" i="0" u="none" strike="noStrike" dirty="0">
                          <a:solidFill>
                            <a:schemeClr val="accent1"/>
                          </a:solidFill>
                          <a:latin typeface="+mn-lt"/>
                        </a:rPr>
                        <a:t>14%</a:t>
                      </a:r>
                    </a:p>
                  </a:txBody>
                  <a:tcPr marL="9525" marR="9525" marT="9525" marB="0" anchor="ctr" anchorCtr="1">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en-US" sz="1600" b="1" i="0" u="none" strike="noStrike" dirty="0">
                          <a:solidFill>
                            <a:schemeClr val="accent1"/>
                          </a:solidFill>
                          <a:latin typeface="+mn-lt"/>
                        </a:rPr>
                        <a:t>13%</a:t>
                      </a:r>
                    </a:p>
                  </a:txBody>
                  <a:tcPr marL="9525" marR="9525" marT="9525" marB="0" anchor="ctr" anchorCtr="1">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600" b="0" i="0" u="none" strike="noStrike" dirty="0">
                          <a:solidFill>
                            <a:schemeClr val="tx1"/>
                          </a:solidFill>
                          <a:latin typeface="+mn-lt"/>
                        </a:rPr>
                        <a:t>4%</a:t>
                      </a:r>
                    </a:p>
                  </a:txBody>
                  <a:tcPr marL="9525" marR="9525" marT="9525" marB="0" anchor="ctr" anchorCtr="1">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600" b="0" i="0" u="none" strike="noStrike" dirty="0">
                          <a:solidFill>
                            <a:schemeClr val="tx1"/>
                          </a:solidFill>
                          <a:latin typeface="+mn-lt"/>
                        </a:rPr>
                        <a:t>2%</a:t>
                      </a:r>
                    </a:p>
                  </a:txBody>
                  <a:tcPr marL="9525" marR="9525" marT="9525" marB="0" anchor="ctr" anchorCtr="1">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403458">
                <a:tc>
                  <a:txBody>
                    <a:bodyPr/>
                    <a:lstStyle/>
                    <a:p>
                      <a:pPr algn="ctr" fontAlgn="b"/>
                      <a:r>
                        <a:rPr lang="en-US" sz="1600" b="1" i="0" u="none" strike="noStrike" dirty="0">
                          <a:solidFill>
                            <a:schemeClr val="accent1"/>
                          </a:solidFill>
                          <a:latin typeface="+mn-lt"/>
                        </a:rPr>
                        <a:t>9%</a:t>
                      </a:r>
                    </a:p>
                  </a:txBody>
                  <a:tcPr marL="9525" marR="9525" marT="9525" marB="0" anchor="ctr" anchorCtr="1">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600" b="1" i="0" u="none" strike="noStrike" dirty="0">
                          <a:solidFill>
                            <a:schemeClr val="accent1"/>
                          </a:solidFill>
                          <a:latin typeface="+mn-lt"/>
                        </a:rPr>
                        <a:t>6%</a:t>
                      </a:r>
                    </a:p>
                  </a:txBody>
                  <a:tcPr marL="9525" marR="9525" marT="9525" marB="0" anchor="ctr" anchorCtr="1">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600" b="0" i="0" u="none" strike="noStrike" dirty="0">
                          <a:solidFill>
                            <a:srgbClr val="FFFFFF"/>
                          </a:solidFill>
                          <a:latin typeface="+mn-lt"/>
                        </a:rPr>
                        <a:t>4%</a:t>
                      </a:r>
                    </a:p>
                  </a:txBody>
                  <a:tcPr marL="9525" marR="9525" marT="9525" marB="0" anchor="ctr" anchorCtr="1">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600" b="0" i="0" u="none" strike="noStrike" dirty="0">
                          <a:solidFill>
                            <a:srgbClr val="FFFFFF"/>
                          </a:solidFill>
                          <a:latin typeface="+mn-lt"/>
                        </a:rPr>
                        <a:t>2%</a:t>
                      </a:r>
                    </a:p>
                  </a:txBody>
                  <a:tcPr marL="9525" marR="9525" marT="9525" marB="0" anchor="ctr" anchorCtr="1">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aphicFrame>
        <p:nvGraphicFramePr>
          <p:cNvPr id="16" name="Content Placeholder 15"/>
          <p:cNvGraphicFramePr>
            <a:graphicFrameLocks noGrp="1"/>
          </p:cNvGraphicFramePr>
          <p:nvPr>
            <p:ph idx="1"/>
          </p:nvPr>
        </p:nvGraphicFramePr>
        <p:xfrm>
          <a:off x="0" y="1809750"/>
          <a:ext cx="531495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532869" y="1301233"/>
            <a:ext cx="4010556" cy="461665"/>
          </a:xfrm>
          <a:prstGeom prst="rect">
            <a:avLst/>
          </a:prstGeom>
        </p:spPr>
        <p:txBody>
          <a:bodyPr wrap="square">
            <a:spAutoFit/>
          </a:bodyPr>
          <a:lstStyle/>
          <a:p>
            <a:r>
              <a:rPr lang="en-US" sz="2400" dirty="0" smtClean="0"/>
              <a:t>Channels for Giving</a:t>
            </a:r>
            <a:endParaRPr lang="en-US" sz="2400" dirty="0"/>
          </a:p>
        </p:txBody>
      </p:sp>
      <p:sp>
        <p:nvSpPr>
          <p:cNvPr id="7" name="Title 2"/>
          <p:cNvSpPr txBox="1">
            <a:spLocks/>
          </p:cNvSpPr>
          <p:nvPr/>
        </p:nvSpPr>
        <p:spPr bwMode="auto">
          <a:xfrm>
            <a:off x="3797300" y="508078"/>
            <a:ext cx="3175000" cy="441248"/>
          </a:xfrm>
          <a:prstGeom prst="rect">
            <a:avLst/>
          </a:prstGeom>
          <a:noFill/>
          <a:ln w="12700">
            <a:noFill/>
            <a:miter lim="800000"/>
            <a:headEnd/>
            <a:tailEnd/>
          </a:ln>
        </p:spPr>
        <p:txBody>
          <a:bodyPr vert="horz" wrap="square" lIns="29305" tIns="29305" rIns="29305" bIns="29305"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accent1"/>
                </a:solidFill>
                <a:effectLst/>
                <a:uLnTx/>
                <a:uFillTx/>
                <a:latin typeface="Arial"/>
                <a:ea typeface="Arial" pitchFamily="-111" charset="0"/>
                <a:cs typeface="Arial"/>
                <a:sym typeface="Helvetica 45 Light" pitchFamily="-109" charset="0"/>
              </a:rPr>
              <a:t>| by the numbers</a:t>
            </a:r>
            <a:endParaRPr kumimoji="0" lang="en-US" sz="3200" b="0" i="0" u="none" strike="noStrike" kern="1200" cap="none" spc="0" normalizeH="0" baseline="0" noProof="0" dirty="0">
              <a:ln>
                <a:noFill/>
              </a:ln>
              <a:solidFill>
                <a:schemeClr val="accent1"/>
              </a:solidFill>
              <a:effectLst/>
              <a:uLnTx/>
              <a:uFillTx/>
              <a:latin typeface="Arial"/>
              <a:ea typeface="Arial" pitchFamily="-111" charset="0"/>
              <a:cs typeface="Arial"/>
              <a:sym typeface="Helvetica 45 Light" pitchFamily="-109" charset="0"/>
            </a:endParaRPr>
          </a:p>
        </p:txBody>
      </p:sp>
      <p:sp>
        <p:nvSpPr>
          <p:cNvPr id="9" name="Rectangle 8"/>
          <p:cNvSpPr/>
          <p:nvPr/>
        </p:nvSpPr>
        <p:spPr>
          <a:xfrm>
            <a:off x="610122" y="304800"/>
            <a:ext cx="3120916" cy="707886"/>
          </a:xfrm>
          <a:prstGeom prst="rect">
            <a:avLst/>
          </a:prstGeom>
          <a:noFill/>
        </p:spPr>
        <p:txBody>
          <a:bodyPr wrap="none" lIns="91440" tIns="45720" rIns="91440" bIns="45720">
            <a:spAutoFit/>
          </a:bodyPr>
          <a:lstStyle/>
          <a:p>
            <a:pPr algn="ct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Secret # 6</a:t>
            </a:r>
            <a:endParaRPr 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genx.psd"/>
          <p:cNvPicPr>
            <a:picLocks noChangeAspect="1"/>
          </p:cNvPicPr>
          <p:nvPr/>
        </p:nvPicPr>
        <p:blipFill>
          <a:blip r:embed="rId3" cstate="email"/>
          <a:stretch>
            <a:fillRect/>
          </a:stretch>
        </p:blipFill>
        <p:spPr>
          <a:xfrm>
            <a:off x="0" y="3581400"/>
            <a:ext cx="1671775" cy="2504531"/>
          </a:xfrm>
          <a:prstGeom prst="rect">
            <a:avLst/>
          </a:prstGeom>
        </p:spPr>
      </p:pic>
      <p:pic>
        <p:nvPicPr>
          <p:cNvPr id="21" name="Picture 20" descr="boomer.psd"/>
          <p:cNvPicPr>
            <a:picLocks noChangeAspect="1"/>
          </p:cNvPicPr>
          <p:nvPr/>
        </p:nvPicPr>
        <p:blipFill>
          <a:blip r:embed="rId4" cstate="email"/>
          <a:stretch>
            <a:fillRect/>
          </a:stretch>
        </p:blipFill>
        <p:spPr>
          <a:xfrm>
            <a:off x="4033897" y="1343025"/>
            <a:ext cx="1689790" cy="2536271"/>
          </a:xfrm>
          <a:prstGeom prst="rect">
            <a:avLst/>
          </a:prstGeom>
        </p:spPr>
      </p:pic>
      <p:pic>
        <p:nvPicPr>
          <p:cNvPr id="20" name="Picture 19" descr="genY.jpg"/>
          <p:cNvPicPr>
            <a:picLocks noChangeAspect="1"/>
          </p:cNvPicPr>
          <p:nvPr/>
        </p:nvPicPr>
        <p:blipFill>
          <a:blip r:embed="rId5" cstate="email"/>
          <a:stretch>
            <a:fillRect/>
          </a:stretch>
        </p:blipFill>
        <p:spPr>
          <a:xfrm flipH="1">
            <a:off x="4400549" y="3853389"/>
            <a:ext cx="1462409" cy="2194986"/>
          </a:xfrm>
          <a:prstGeom prst="rect">
            <a:avLst/>
          </a:prstGeom>
        </p:spPr>
      </p:pic>
      <p:sp>
        <p:nvSpPr>
          <p:cNvPr id="7" name="TextBox 6"/>
          <p:cNvSpPr txBox="1"/>
          <p:nvPr/>
        </p:nvSpPr>
        <p:spPr>
          <a:xfrm>
            <a:off x="5641890" y="4040565"/>
            <a:ext cx="3102060" cy="1569660"/>
          </a:xfrm>
          <a:prstGeom prst="rect">
            <a:avLst/>
          </a:prstGeom>
          <a:noFill/>
        </p:spPr>
        <p:txBody>
          <a:bodyPr wrap="square" rtlCol="0">
            <a:spAutoFit/>
          </a:bodyPr>
          <a:lstStyle/>
          <a:p>
            <a:r>
              <a:rPr lang="en-US" sz="2400" b="1" dirty="0" smtClean="0">
                <a:solidFill>
                  <a:schemeClr val="tx1"/>
                </a:solidFill>
                <a:latin typeface="+mn-lt"/>
              </a:rPr>
              <a:t>Gen Y</a:t>
            </a:r>
          </a:p>
          <a:p>
            <a:r>
              <a:rPr lang="en-US" sz="1800" dirty="0" smtClean="0">
                <a:solidFill>
                  <a:schemeClr val="tx1"/>
                </a:solidFill>
                <a:latin typeface="+mj-lt"/>
              </a:rPr>
              <a:t>Mainstream media  27%</a:t>
            </a:r>
          </a:p>
          <a:p>
            <a:r>
              <a:rPr lang="en-US" sz="1800" dirty="0" smtClean="0">
                <a:solidFill>
                  <a:schemeClr val="tx1"/>
                </a:solidFill>
                <a:latin typeface="+mj-lt"/>
              </a:rPr>
              <a:t>Word of mouth    </a:t>
            </a:r>
            <a:r>
              <a:rPr lang="en-US" sz="1800" b="1" dirty="0" smtClean="0">
                <a:solidFill>
                  <a:schemeClr val="accent1"/>
                </a:solidFill>
                <a:latin typeface="+mj-lt"/>
              </a:rPr>
              <a:t>22%</a:t>
            </a:r>
          </a:p>
          <a:p>
            <a:r>
              <a:rPr lang="en-US" sz="1800" dirty="0" smtClean="0">
                <a:solidFill>
                  <a:schemeClr val="tx1"/>
                </a:solidFill>
                <a:latin typeface="+mj-lt"/>
              </a:rPr>
              <a:t>School                </a:t>
            </a:r>
            <a:r>
              <a:rPr lang="en-US" sz="1800" b="1" dirty="0" smtClean="0">
                <a:solidFill>
                  <a:schemeClr val="accent1"/>
                </a:solidFill>
                <a:latin typeface="+mj-lt"/>
              </a:rPr>
              <a:t>18%</a:t>
            </a:r>
          </a:p>
          <a:p>
            <a:r>
              <a:rPr lang="en-US" sz="1800" dirty="0" smtClean="0">
                <a:solidFill>
                  <a:schemeClr val="tx1"/>
                </a:solidFill>
                <a:latin typeface="+mj-lt"/>
              </a:rPr>
              <a:t>Peer to peer event    </a:t>
            </a:r>
            <a:r>
              <a:rPr lang="en-US" b="1" dirty="0" smtClean="0">
                <a:solidFill>
                  <a:schemeClr val="accent1"/>
                </a:solidFill>
                <a:latin typeface="+mj-lt"/>
              </a:rPr>
              <a:t>14%</a:t>
            </a:r>
          </a:p>
        </p:txBody>
      </p:sp>
      <p:sp>
        <p:nvSpPr>
          <p:cNvPr id="8" name="TextBox 7"/>
          <p:cNvSpPr txBox="1"/>
          <p:nvPr/>
        </p:nvSpPr>
        <p:spPr>
          <a:xfrm>
            <a:off x="1147011" y="3895725"/>
            <a:ext cx="3463320" cy="2123658"/>
          </a:xfrm>
          <a:prstGeom prst="rect">
            <a:avLst/>
          </a:prstGeom>
          <a:noFill/>
        </p:spPr>
        <p:txBody>
          <a:bodyPr wrap="none" rtlCol="0">
            <a:spAutoFit/>
          </a:bodyPr>
          <a:lstStyle/>
          <a:p>
            <a:r>
              <a:rPr lang="en-US" sz="2400" b="1" dirty="0" smtClean="0">
                <a:solidFill>
                  <a:schemeClr val="tx1"/>
                </a:solidFill>
                <a:latin typeface="+mn-lt"/>
              </a:rPr>
              <a:t>Gen X</a:t>
            </a:r>
          </a:p>
          <a:p>
            <a:r>
              <a:rPr lang="en-US" sz="1800" dirty="0" smtClean="0">
                <a:solidFill>
                  <a:schemeClr val="tx1"/>
                </a:solidFill>
                <a:latin typeface="+mn-lt"/>
              </a:rPr>
              <a:t>Mainstream media	24%</a:t>
            </a:r>
          </a:p>
          <a:p>
            <a:r>
              <a:rPr lang="en-US" sz="1800" dirty="0" smtClean="0">
                <a:solidFill>
                  <a:schemeClr val="tx1"/>
                </a:solidFill>
                <a:latin typeface="+mn-lt"/>
              </a:rPr>
              <a:t>Word of mouth 		18%</a:t>
            </a:r>
          </a:p>
          <a:p>
            <a:r>
              <a:rPr lang="en-US" sz="1800" dirty="0" smtClean="0">
                <a:solidFill>
                  <a:schemeClr val="tx1"/>
                </a:solidFill>
                <a:latin typeface="+mn-lt"/>
              </a:rPr>
              <a:t>Mail 			16%</a:t>
            </a:r>
          </a:p>
          <a:p>
            <a:r>
              <a:rPr lang="en-US" sz="1800" dirty="0" smtClean="0">
                <a:solidFill>
                  <a:schemeClr val="tx1"/>
                </a:solidFill>
                <a:latin typeface="+mn-lt"/>
              </a:rPr>
              <a:t>Peer to peer event 	11% </a:t>
            </a:r>
          </a:p>
          <a:p>
            <a:r>
              <a:rPr lang="en-US" sz="1800" dirty="0" smtClean="0">
                <a:solidFill>
                  <a:schemeClr val="tx1"/>
                </a:solidFill>
                <a:latin typeface="+mn-lt"/>
              </a:rPr>
              <a:t>Work/job			11%</a:t>
            </a:r>
          </a:p>
          <a:p>
            <a:r>
              <a:rPr lang="en-US" sz="1800" dirty="0" smtClean="0">
                <a:solidFill>
                  <a:schemeClr val="tx1"/>
                </a:solidFill>
                <a:latin typeface="+mn-lt"/>
              </a:rPr>
              <a:t>Product purchase		11%</a:t>
            </a:r>
          </a:p>
        </p:txBody>
      </p:sp>
      <p:sp>
        <p:nvSpPr>
          <p:cNvPr id="9" name="TextBox 8"/>
          <p:cNvSpPr txBox="1"/>
          <p:nvPr/>
        </p:nvSpPr>
        <p:spPr>
          <a:xfrm>
            <a:off x="5315114" y="1873125"/>
            <a:ext cx="3416320" cy="1569660"/>
          </a:xfrm>
          <a:prstGeom prst="rect">
            <a:avLst/>
          </a:prstGeom>
          <a:noFill/>
        </p:spPr>
        <p:txBody>
          <a:bodyPr wrap="none" rtlCol="0">
            <a:spAutoFit/>
          </a:bodyPr>
          <a:lstStyle/>
          <a:p>
            <a:r>
              <a:rPr lang="en-US" sz="2400" b="1" dirty="0" smtClean="0">
                <a:solidFill>
                  <a:schemeClr val="tx1"/>
                </a:solidFill>
                <a:latin typeface="+mn-lt"/>
              </a:rPr>
              <a:t>Boomers</a:t>
            </a:r>
          </a:p>
          <a:p>
            <a:r>
              <a:rPr lang="en-US" sz="1800" dirty="0" smtClean="0">
                <a:solidFill>
                  <a:schemeClr val="tx1"/>
                </a:solidFill>
                <a:latin typeface="+mn-lt"/>
              </a:rPr>
              <a:t>Mainstream media	28%</a:t>
            </a:r>
          </a:p>
          <a:p>
            <a:r>
              <a:rPr lang="en-US" sz="1800" dirty="0" smtClean="0">
                <a:solidFill>
                  <a:schemeClr val="tx1"/>
                </a:solidFill>
                <a:latin typeface="+mn-lt"/>
              </a:rPr>
              <a:t>Mail</a:t>
            </a:r>
            <a:r>
              <a:rPr lang="en-US" sz="1800" dirty="0" smtClean="0">
                <a:solidFill>
                  <a:schemeClr val="bg1">
                    <a:lumMod val="50000"/>
                  </a:schemeClr>
                </a:solidFill>
                <a:latin typeface="+mn-lt"/>
              </a:rPr>
              <a:t>			</a:t>
            </a:r>
            <a:r>
              <a:rPr lang="en-US" sz="1800" b="1" dirty="0" smtClean="0">
                <a:solidFill>
                  <a:schemeClr val="accent1"/>
                </a:solidFill>
                <a:latin typeface="+mn-lt"/>
              </a:rPr>
              <a:t>19%</a:t>
            </a:r>
          </a:p>
          <a:p>
            <a:r>
              <a:rPr lang="en-US" sz="1800" dirty="0" smtClean="0">
                <a:solidFill>
                  <a:schemeClr val="tx1"/>
                </a:solidFill>
                <a:latin typeface="+mn-lt"/>
              </a:rPr>
              <a:t>Word of mouth 		16%</a:t>
            </a:r>
          </a:p>
          <a:p>
            <a:r>
              <a:rPr lang="en-US" sz="1800" dirty="0" smtClean="0">
                <a:solidFill>
                  <a:schemeClr val="tx1"/>
                </a:solidFill>
                <a:latin typeface="+mn-lt"/>
              </a:rPr>
              <a:t>Work/job			11%</a:t>
            </a:r>
          </a:p>
        </p:txBody>
      </p:sp>
      <p:sp>
        <p:nvSpPr>
          <p:cNvPr id="10" name="TextBox 9"/>
          <p:cNvSpPr txBox="1"/>
          <p:nvPr/>
        </p:nvSpPr>
        <p:spPr>
          <a:xfrm>
            <a:off x="1304925" y="1885950"/>
            <a:ext cx="3039765" cy="1292662"/>
          </a:xfrm>
          <a:prstGeom prst="rect">
            <a:avLst/>
          </a:prstGeom>
          <a:noFill/>
        </p:spPr>
        <p:txBody>
          <a:bodyPr wrap="square" rtlCol="0">
            <a:spAutoFit/>
          </a:bodyPr>
          <a:lstStyle/>
          <a:p>
            <a:r>
              <a:rPr lang="en-US" sz="2400" b="1" dirty="0" smtClean="0">
                <a:solidFill>
                  <a:schemeClr val="tx1"/>
                </a:solidFill>
                <a:latin typeface="+mn-lt"/>
              </a:rPr>
              <a:t>Matures</a:t>
            </a:r>
          </a:p>
          <a:p>
            <a:r>
              <a:rPr lang="en-US" sz="1800" dirty="0" smtClean="0">
                <a:solidFill>
                  <a:schemeClr val="tx1"/>
                </a:solidFill>
                <a:latin typeface="+mn-lt"/>
              </a:rPr>
              <a:t>Mail</a:t>
            </a:r>
            <a:r>
              <a:rPr lang="en-US" sz="1800" dirty="0" smtClean="0">
                <a:solidFill>
                  <a:schemeClr val="bg1">
                    <a:lumMod val="50000"/>
                  </a:schemeClr>
                </a:solidFill>
                <a:latin typeface="+mn-lt"/>
              </a:rPr>
              <a:t>		  </a:t>
            </a:r>
            <a:r>
              <a:rPr lang="en-US" sz="1800" b="1" dirty="0" smtClean="0">
                <a:solidFill>
                  <a:schemeClr val="accent1"/>
                </a:solidFill>
                <a:latin typeface="+mn-lt"/>
              </a:rPr>
              <a:t>35%</a:t>
            </a:r>
          </a:p>
          <a:p>
            <a:r>
              <a:rPr lang="en-US" sz="1800" dirty="0" smtClean="0">
                <a:solidFill>
                  <a:schemeClr val="tx1"/>
                </a:solidFill>
                <a:latin typeface="+mn-lt"/>
              </a:rPr>
              <a:t>Mainstream media    24%</a:t>
            </a:r>
          </a:p>
          <a:p>
            <a:r>
              <a:rPr lang="en-US" sz="1800" dirty="0" smtClean="0">
                <a:solidFill>
                  <a:schemeClr val="tx1"/>
                </a:solidFill>
                <a:latin typeface="+mn-lt"/>
              </a:rPr>
              <a:t>Word of mouth 	  18%</a:t>
            </a:r>
          </a:p>
        </p:txBody>
      </p:sp>
      <p:pic>
        <p:nvPicPr>
          <p:cNvPr id="22" name="Picture 21" descr="mature.psd"/>
          <p:cNvPicPr>
            <a:picLocks noChangeAspect="1"/>
          </p:cNvPicPr>
          <p:nvPr/>
        </p:nvPicPr>
        <p:blipFill>
          <a:blip r:embed="rId6" cstate="email"/>
          <a:stretch>
            <a:fillRect/>
          </a:stretch>
        </p:blipFill>
        <p:spPr>
          <a:xfrm>
            <a:off x="0" y="1304925"/>
            <a:ext cx="1641188" cy="2431391"/>
          </a:xfrm>
          <a:prstGeom prst="rect">
            <a:avLst/>
          </a:prstGeom>
        </p:spPr>
      </p:pic>
      <p:sp>
        <p:nvSpPr>
          <p:cNvPr id="11" name="Rectangle 10"/>
          <p:cNvSpPr/>
          <p:nvPr/>
        </p:nvSpPr>
        <p:spPr>
          <a:xfrm>
            <a:off x="973951" y="1225033"/>
            <a:ext cx="5188724" cy="461665"/>
          </a:xfrm>
          <a:prstGeom prst="rect">
            <a:avLst/>
          </a:prstGeom>
        </p:spPr>
        <p:txBody>
          <a:bodyPr wrap="square">
            <a:spAutoFit/>
          </a:bodyPr>
          <a:lstStyle/>
          <a:p>
            <a:r>
              <a:rPr lang="en-US" sz="2400" dirty="0" smtClean="0"/>
              <a:t>Channels for Awareness</a:t>
            </a:r>
            <a:endParaRPr lang="en-US" sz="2400" dirty="0"/>
          </a:p>
        </p:txBody>
      </p:sp>
      <p:sp>
        <p:nvSpPr>
          <p:cNvPr id="13" name="Title 2"/>
          <p:cNvSpPr txBox="1">
            <a:spLocks/>
          </p:cNvSpPr>
          <p:nvPr/>
        </p:nvSpPr>
        <p:spPr bwMode="auto">
          <a:xfrm>
            <a:off x="3797300" y="508078"/>
            <a:ext cx="3175000" cy="441248"/>
          </a:xfrm>
          <a:prstGeom prst="rect">
            <a:avLst/>
          </a:prstGeom>
          <a:noFill/>
          <a:ln w="12700">
            <a:noFill/>
            <a:miter lim="800000"/>
            <a:headEnd/>
            <a:tailEnd/>
          </a:ln>
        </p:spPr>
        <p:txBody>
          <a:bodyPr vert="horz" wrap="square" lIns="29305" tIns="29305" rIns="29305" bIns="29305"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accent1"/>
                </a:solidFill>
                <a:effectLst/>
                <a:uLnTx/>
                <a:uFillTx/>
                <a:latin typeface="Arial"/>
                <a:ea typeface="Arial" pitchFamily="-111" charset="0"/>
                <a:cs typeface="Arial"/>
                <a:sym typeface="Helvetica 45 Light" pitchFamily="-109" charset="0"/>
              </a:rPr>
              <a:t>| by the numbers</a:t>
            </a:r>
            <a:endParaRPr kumimoji="0" lang="en-US" sz="3200" b="0" i="0" u="none" strike="noStrike" kern="1200" cap="none" spc="0" normalizeH="0" baseline="0" noProof="0" dirty="0">
              <a:ln>
                <a:noFill/>
              </a:ln>
              <a:solidFill>
                <a:schemeClr val="accent1"/>
              </a:solidFill>
              <a:effectLst/>
              <a:uLnTx/>
              <a:uFillTx/>
              <a:latin typeface="Arial"/>
              <a:ea typeface="Arial" pitchFamily="-111" charset="0"/>
              <a:cs typeface="Arial"/>
              <a:sym typeface="Helvetica 45 Light" pitchFamily="-109" charset="0"/>
            </a:endParaRPr>
          </a:p>
        </p:txBody>
      </p:sp>
      <p:sp>
        <p:nvSpPr>
          <p:cNvPr id="14" name="Rectangle 13"/>
          <p:cNvSpPr/>
          <p:nvPr/>
        </p:nvSpPr>
        <p:spPr>
          <a:xfrm>
            <a:off x="610122" y="304800"/>
            <a:ext cx="3120916" cy="707886"/>
          </a:xfrm>
          <a:prstGeom prst="rect">
            <a:avLst/>
          </a:prstGeom>
          <a:noFill/>
        </p:spPr>
        <p:txBody>
          <a:bodyPr wrap="none" lIns="91440" tIns="45720" rIns="91440" bIns="45720">
            <a:spAutoFit/>
          </a:bodyPr>
          <a:lstStyle/>
          <a:p>
            <a:pPr algn="ct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Secret # 6</a:t>
            </a:r>
            <a:endParaRPr 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2"/>
          <p:cNvSpPr txBox="1">
            <a:spLocks/>
          </p:cNvSpPr>
          <p:nvPr/>
        </p:nvSpPr>
        <p:spPr bwMode="auto">
          <a:xfrm>
            <a:off x="5969000" y="612853"/>
            <a:ext cx="3175000" cy="441248"/>
          </a:xfrm>
          <a:prstGeom prst="rect">
            <a:avLst/>
          </a:prstGeom>
          <a:noFill/>
          <a:ln w="12700">
            <a:noFill/>
            <a:miter lim="800000"/>
            <a:headEnd/>
            <a:tailEnd/>
          </a:ln>
        </p:spPr>
        <p:txBody>
          <a:bodyPr vert="horz" wrap="square" lIns="29305" tIns="29305" rIns="29305" bIns="29305"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chemeClr val="accent1"/>
                </a:solidFill>
                <a:effectLst/>
                <a:uLnTx/>
                <a:uFillTx/>
                <a:latin typeface="Arial"/>
                <a:ea typeface="Arial" pitchFamily="-111" charset="0"/>
                <a:cs typeface="Arial"/>
                <a:sym typeface="Helvetica 45 Light" pitchFamily="-109" charset="0"/>
              </a:rPr>
              <a:t>| by the numbers</a:t>
            </a:r>
            <a:endParaRPr kumimoji="0" lang="en-US" sz="2400" b="0" i="0" u="none" strike="noStrike" kern="1200" cap="none" spc="0" normalizeH="0" baseline="0" noProof="0" dirty="0">
              <a:ln>
                <a:noFill/>
              </a:ln>
              <a:solidFill>
                <a:schemeClr val="accent1"/>
              </a:solidFill>
              <a:effectLst/>
              <a:uLnTx/>
              <a:uFillTx/>
              <a:latin typeface="Arial"/>
              <a:ea typeface="Arial" pitchFamily="-111" charset="0"/>
              <a:cs typeface="Arial"/>
              <a:sym typeface="Helvetica 45 Light" pitchFamily="-109" charset="0"/>
            </a:endParaRPr>
          </a:p>
        </p:txBody>
      </p:sp>
      <p:sp>
        <p:nvSpPr>
          <p:cNvPr id="49" name="Rectangle 48"/>
          <p:cNvSpPr/>
          <p:nvPr/>
        </p:nvSpPr>
        <p:spPr>
          <a:xfrm>
            <a:off x="158133" y="571500"/>
            <a:ext cx="5720349" cy="523220"/>
          </a:xfrm>
          <a:prstGeom prst="rect">
            <a:avLst/>
          </a:prstGeom>
          <a:noFill/>
        </p:spPr>
        <p:txBody>
          <a:bodyPr wrap="none" lIns="91440" tIns="45720" rIns="91440" bIns="45720">
            <a:spAutoFit/>
          </a:bodyPr>
          <a:lstStyle/>
          <a:p>
            <a:pPr algn="ctr"/>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Multi-channel fundraising</a:t>
            </a:r>
            <a:endParaRPr lang="en-US"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3" name="AutoShape 4"/>
          <p:cNvSpPr>
            <a:spLocks noChangeArrowheads="1"/>
          </p:cNvSpPr>
          <p:nvPr/>
        </p:nvSpPr>
        <p:spPr bwMode="gray">
          <a:xfrm>
            <a:off x="479672" y="1396347"/>
            <a:ext cx="2534146" cy="509588"/>
          </a:xfrm>
          <a:prstGeom prst="roundRect">
            <a:avLst>
              <a:gd name="adj" fmla="val 16667"/>
            </a:avLst>
          </a:prstGeom>
          <a:gradFill flip="none" rotWithShape="1">
            <a:gsLst>
              <a:gs pos="0">
                <a:schemeClr val="tx2"/>
              </a:gs>
              <a:gs pos="100000">
                <a:schemeClr val="tx2">
                  <a:lumMod val="50000"/>
                </a:schemeClr>
              </a:gs>
            </a:gsLst>
            <a:lin ang="5220000" scaled="0"/>
            <a:tileRect/>
          </a:gradFill>
          <a:ln w="12700" cap="flat" cmpd="sng" algn="ctr">
            <a:solidFill>
              <a:schemeClr val="dk1">
                <a:shade val="95000"/>
                <a:satMod val="105000"/>
              </a:schemeClr>
            </a:solidFill>
            <a:prstDash val="solid"/>
            <a:round/>
            <a:headEnd type="none" w="med" len="med"/>
            <a:tailEnd type="none" w="med" len="med"/>
          </a:ln>
          <a:effectLst>
            <a:outerShdw blurRad="25400" dist="25400" dir="4200000" algn="t" rotWithShape="0">
              <a:prstClr val="black">
                <a:alpha val="15000"/>
              </a:prstClr>
            </a:outerShdw>
          </a:effectLst>
        </p:spPr>
        <p:txBody>
          <a:bodyPr vert="horz" wrap="square" lIns="91440" tIns="45720" rIns="91440" bIns="45720" numCol="1" rtlCol="0" anchor="ctr" anchorCtr="0" compatLnSpc="1">
            <a:prstTxWarp prst="textNoShape">
              <a:avLst/>
            </a:prstTxWarp>
          </a:bodyPr>
          <a:lstStyle/>
          <a:p>
            <a:pPr algn="ctr">
              <a:defRPr/>
            </a:pPr>
            <a:r>
              <a:rPr lang="en-US" sz="1400" b="1" dirty="0" smtClean="0">
                <a:solidFill>
                  <a:srgbClr val="FFFFFF"/>
                </a:solidFill>
                <a:ea typeface="ヒラギノ角ゴ ProN W3" pitchFamily="-65" charset="-128"/>
                <a:cs typeface="ヒラギノ角ゴ ProN W3" pitchFamily="-65" charset="-128"/>
                <a:sym typeface="Helvetica 45 Light" pitchFamily="-65" charset="0"/>
              </a:rPr>
              <a:t>New Donor Renewal Rate</a:t>
            </a:r>
          </a:p>
        </p:txBody>
      </p:sp>
      <p:sp>
        <p:nvSpPr>
          <p:cNvPr id="14" name="Rectangle 32"/>
          <p:cNvSpPr>
            <a:spLocks noChangeArrowheads="1"/>
          </p:cNvSpPr>
          <p:nvPr/>
        </p:nvSpPr>
        <p:spPr bwMode="gray">
          <a:xfrm>
            <a:off x="533400" y="5791200"/>
            <a:ext cx="8129133" cy="307777"/>
          </a:xfrm>
          <a:prstGeom prst="rect">
            <a:avLst/>
          </a:prstGeom>
          <a:noFill/>
          <a:ln w="9525" algn="ctr">
            <a:noFill/>
            <a:miter lim="800000"/>
            <a:headEnd/>
            <a:tailEnd/>
          </a:ln>
        </p:spPr>
        <p:txBody>
          <a:bodyPr wrap="square" lIns="0" tIns="0" rIns="0" bIns="0" anchor="b">
            <a:spAutoFit/>
          </a:bodyPr>
          <a:lstStyle/>
          <a:p>
            <a:pPr defTabSz="820738" eaLnBrk="0" hangingPunct="0">
              <a:tabLst>
                <a:tab pos="571500" algn="l"/>
              </a:tabLst>
            </a:pPr>
            <a:r>
              <a:rPr lang="en-US" sz="1000" dirty="0" smtClean="0">
                <a:solidFill>
                  <a:srgbClr val="5F5F5F"/>
                </a:solidFill>
                <a:latin typeface="+mj-lt"/>
              </a:rPr>
              <a:t>Sources:	Study entitled “</a:t>
            </a:r>
            <a:r>
              <a:rPr lang="en-US" sz="1000" dirty="0">
                <a:solidFill>
                  <a:srgbClr val="5F5F5F"/>
                </a:solidFill>
                <a:latin typeface="+mj-lt"/>
              </a:rPr>
              <a:t>Integrating Online Marketing (</a:t>
            </a:r>
            <a:r>
              <a:rPr lang="en-US" sz="1000" dirty="0" err="1">
                <a:solidFill>
                  <a:srgbClr val="5F5F5F"/>
                </a:solidFill>
                <a:latin typeface="+mj-lt"/>
              </a:rPr>
              <a:t>eCRM</a:t>
            </a:r>
            <a:r>
              <a:rPr lang="en-US" sz="1000" dirty="0">
                <a:solidFill>
                  <a:srgbClr val="5F5F5F"/>
                </a:solidFill>
                <a:latin typeface="+mj-lt"/>
              </a:rPr>
              <a:t>) with Direct Mail Fundraising</a:t>
            </a:r>
            <a:r>
              <a:rPr lang="en-US" sz="1000" dirty="0" smtClean="0">
                <a:solidFill>
                  <a:srgbClr val="5F5F5F"/>
                </a:solidFill>
                <a:latin typeface="+mj-lt"/>
              </a:rPr>
              <a:t>” by Convio and </a:t>
            </a:r>
            <a:r>
              <a:rPr lang="en-US" sz="1000" dirty="0" err="1" smtClean="0">
                <a:solidFill>
                  <a:srgbClr val="5F5F5F"/>
                </a:solidFill>
                <a:latin typeface="+mj-lt"/>
              </a:rPr>
              <a:t>StrategicOne</a:t>
            </a:r>
            <a:r>
              <a:rPr lang="en-US" sz="1000" dirty="0" smtClean="0">
                <a:solidFill>
                  <a:srgbClr val="5F5F5F"/>
                </a:solidFill>
                <a:latin typeface="+mj-lt"/>
              </a:rPr>
              <a:t/>
            </a:r>
            <a:br>
              <a:rPr lang="en-US" sz="1000" dirty="0" smtClean="0">
                <a:solidFill>
                  <a:srgbClr val="5F5F5F"/>
                </a:solidFill>
                <a:latin typeface="+mj-lt"/>
              </a:rPr>
            </a:br>
            <a:r>
              <a:rPr lang="en-US" sz="1000" dirty="0" smtClean="0">
                <a:solidFill>
                  <a:srgbClr val="5F5F5F"/>
                </a:solidFill>
                <a:latin typeface="+mj-lt"/>
              </a:rPr>
              <a:t>	</a:t>
            </a:r>
            <a:endParaRPr lang="en-US" sz="1000" dirty="0">
              <a:solidFill>
                <a:srgbClr val="5F5F5F"/>
              </a:solidFill>
              <a:latin typeface="+mj-lt"/>
            </a:endParaRPr>
          </a:p>
        </p:txBody>
      </p:sp>
      <p:grpSp>
        <p:nvGrpSpPr>
          <p:cNvPr id="16" name="Group 38"/>
          <p:cNvGrpSpPr/>
          <p:nvPr/>
        </p:nvGrpSpPr>
        <p:grpSpPr bwMode="gray">
          <a:xfrm>
            <a:off x="621261" y="1843643"/>
            <a:ext cx="7976449" cy="3874435"/>
            <a:chOff x="621261" y="1843643"/>
            <a:chExt cx="7976449" cy="3874435"/>
          </a:xfrm>
        </p:grpSpPr>
        <p:sp>
          <p:nvSpPr>
            <p:cNvPr id="17" name="Line 27"/>
            <p:cNvSpPr>
              <a:spLocks noChangeShapeType="1"/>
            </p:cNvSpPr>
            <p:nvPr/>
          </p:nvSpPr>
          <p:spPr bwMode="gray">
            <a:xfrm flipV="1">
              <a:off x="1527048" y="4495800"/>
              <a:ext cx="519466" cy="231648"/>
            </a:xfrm>
            <a:prstGeom prst="line">
              <a:avLst/>
            </a:prstGeom>
            <a:noFill/>
            <a:ln w="38100" cap="rnd" cmpd="sng" algn="ctr">
              <a:gradFill flip="none" rotWithShape="1">
                <a:gsLst>
                  <a:gs pos="56000">
                    <a:schemeClr val="accent5"/>
                  </a:gs>
                  <a:gs pos="100000">
                    <a:srgbClr val="FFFFFF"/>
                  </a:gs>
                </a:gsLst>
                <a:lin ang="10800000" scaled="1"/>
                <a:tileRect/>
              </a:gradFill>
              <a:prstDash val="solid"/>
              <a:round/>
              <a:headEnd type="none" w="med" len="med"/>
              <a:tailEnd type="triangle" w="med" len="med"/>
            </a:ln>
            <a:effectLst/>
          </p:spPr>
          <p:txBody>
            <a:bodyPr/>
            <a:lstStyle/>
            <a:p>
              <a:endParaRPr lang="en-US"/>
            </a:p>
          </p:txBody>
        </p:sp>
        <p:sp>
          <p:nvSpPr>
            <p:cNvPr id="18" name="AutoShape 10"/>
            <p:cNvSpPr>
              <a:spLocks noChangeArrowheads="1"/>
            </p:cNvSpPr>
            <p:nvPr/>
          </p:nvSpPr>
          <p:spPr bwMode="gray">
            <a:xfrm>
              <a:off x="2120420" y="4397829"/>
              <a:ext cx="682625" cy="853525"/>
            </a:xfrm>
            <a:prstGeom prst="roundRect">
              <a:avLst>
                <a:gd name="adj" fmla="val 0"/>
              </a:avLst>
            </a:prstGeom>
            <a:gradFill>
              <a:gsLst>
                <a:gs pos="0">
                  <a:schemeClr val="accent1"/>
                </a:gs>
                <a:gs pos="100000">
                  <a:schemeClr val="accent1">
                    <a:lumMod val="75000"/>
                  </a:schemeClr>
                </a:gs>
              </a:gsLst>
              <a:lin ang="5400000" scaled="0"/>
            </a:gradFill>
            <a:ln w="12700" cap="flat" cmpd="sng" algn="ctr">
              <a:solidFill>
                <a:schemeClr val="dk1">
                  <a:shade val="95000"/>
                  <a:satMod val="105000"/>
                </a:schemeClr>
              </a:solidFill>
              <a:prstDash val="solid"/>
              <a:round/>
              <a:headEnd type="none" w="med" len="med"/>
              <a:tailEnd type="none" w="med" len="med"/>
            </a:ln>
            <a:effectLst>
              <a:outerShdw blurRad="25400" dist="127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defRPr/>
              </a:pPr>
              <a:endParaRPr lang="en-US" sz="1800" b="1">
                <a:solidFill>
                  <a:srgbClr val="FFFFFF"/>
                </a:solidFill>
                <a:ea typeface="ヒラギノ角ゴ ProN W3" pitchFamily="-65" charset="-128"/>
                <a:cs typeface="ヒラギノ角ゴ ProN W3" pitchFamily="-65" charset="-128"/>
                <a:sym typeface="Helvetica 45 Light" pitchFamily="-65" charset="0"/>
              </a:endParaRPr>
            </a:p>
          </p:txBody>
        </p:sp>
        <p:sp>
          <p:nvSpPr>
            <p:cNvPr id="19" name="AutoShape 11"/>
            <p:cNvSpPr>
              <a:spLocks noChangeArrowheads="1"/>
            </p:cNvSpPr>
            <p:nvPr/>
          </p:nvSpPr>
          <p:spPr bwMode="gray">
            <a:xfrm>
              <a:off x="803036" y="4711858"/>
              <a:ext cx="682625" cy="539496"/>
            </a:xfrm>
            <a:prstGeom prst="roundRect">
              <a:avLst>
                <a:gd name="adj" fmla="val 0"/>
              </a:avLst>
            </a:prstGeom>
            <a:gradFill>
              <a:gsLst>
                <a:gs pos="0">
                  <a:schemeClr val="tx1">
                    <a:lumMod val="20000"/>
                    <a:lumOff val="80000"/>
                  </a:schemeClr>
                </a:gs>
                <a:gs pos="100000">
                  <a:schemeClr val="tx1">
                    <a:lumMod val="60000"/>
                    <a:lumOff val="40000"/>
                  </a:schemeClr>
                </a:gs>
              </a:gsLst>
              <a:lin ang="5400000" scaled="0"/>
            </a:gradFill>
            <a:ln w="12700" cap="flat" cmpd="sng" algn="ctr">
              <a:solidFill>
                <a:schemeClr val="dk1">
                  <a:shade val="95000"/>
                  <a:satMod val="105000"/>
                </a:schemeClr>
              </a:solidFill>
              <a:prstDash val="solid"/>
              <a:round/>
              <a:headEnd type="none" w="med" len="med"/>
              <a:tailEnd type="none" w="med" len="med"/>
            </a:ln>
            <a:effectLst>
              <a:outerShdw blurRad="25400" dist="127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defRPr/>
              </a:pPr>
              <a:endParaRPr lang="en-US" sz="1800" b="1">
                <a:solidFill>
                  <a:srgbClr val="FFFFFF"/>
                </a:solidFill>
                <a:ea typeface="ヒラギノ角ゴ ProN W3" pitchFamily="-65" charset="-128"/>
                <a:cs typeface="ヒラギノ角ゴ ProN W3" pitchFamily="-65" charset="-128"/>
                <a:sym typeface="Helvetica 45 Light" pitchFamily="-65" charset="0"/>
              </a:endParaRPr>
            </a:p>
          </p:txBody>
        </p:sp>
        <p:sp>
          <p:nvSpPr>
            <p:cNvPr id="24" name="Text Box 12"/>
            <p:cNvSpPr txBox="1">
              <a:spLocks noChangeArrowheads="1"/>
            </p:cNvSpPr>
            <p:nvPr/>
          </p:nvSpPr>
          <p:spPr bwMode="gray">
            <a:xfrm>
              <a:off x="764142" y="4340448"/>
              <a:ext cx="760413" cy="336550"/>
            </a:xfrm>
            <a:prstGeom prst="rect">
              <a:avLst/>
            </a:prstGeom>
            <a:noFill/>
            <a:ln w="9525">
              <a:noFill/>
              <a:miter lim="800000"/>
              <a:headEnd/>
              <a:tailEnd/>
            </a:ln>
          </p:spPr>
          <p:txBody>
            <a:bodyPr wrap="none">
              <a:spAutoFit/>
            </a:bodyPr>
            <a:lstStyle/>
            <a:p>
              <a:r>
                <a:rPr lang="en-US" sz="1600" b="1" dirty="0">
                  <a:solidFill>
                    <a:srgbClr val="5F5F5F"/>
                  </a:solidFill>
                  <a:latin typeface="+mj-lt"/>
                </a:rPr>
                <a:t>34.4%</a:t>
              </a:r>
            </a:p>
          </p:txBody>
        </p:sp>
        <p:sp>
          <p:nvSpPr>
            <p:cNvPr id="25" name="Text Box 13"/>
            <p:cNvSpPr txBox="1">
              <a:spLocks noChangeArrowheads="1"/>
            </p:cNvSpPr>
            <p:nvPr/>
          </p:nvSpPr>
          <p:spPr bwMode="gray">
            <a:xfrm>
              <a:off x="2081526" y="4086414"/>
              <a:ext cx="760413" cy="338554"/>
            </a:xfrm>
            <a:prstGeom prst="rect">
              <a:avLst/>
            </a:prstGeom>
            <a:noFill/>
            <a:ln w="9525">
              <a:noFill/>
              <a:miter lim="800000"/>
              <a:headEnd/>
              <a:tailEnd/>
            </a:ln>
          </p:spPr>
          <p:txBody>
            <a:bodyPr wrap="square">
              <a:spAutoFit/>
            </a:bodyPr>
            <a:lstStyle/>
            <a:p>
              <a:r>
                <a:rPr lang="en-US" sz="1600" b="1" dirty="0">
                  <a:solidFill>
                    <a:srgbClr val="5F5F5F"/>
                  </a:solidFill>
                  <a:latin typeface="+mj-lt"/>
                </a:rPr>
                <a:t>50.9%</a:t>
              </a:r>
            </a:p>
          </p:txBody>
        </p:sp>
        <p:sp>
          <p:nvSpPr>
            <p:cNvPr id="26" name="Text Box 21"/>
            <p:cNvSpPr txBox="1">
              <a:spLocks noChangeArrowheads="1"/>
            </p:cNvSpPr>
            <p:nvPr/>
          </p:nvSpPr>
          <p:spPr bwMode="gray">
            <a:xfrm>
              <a:off x="621261" y="5337078"/>
              <a:ext cx="1046175" cy="274637"/>
            </a:xfrm>
            <a:prstGeom prst="rect">
              <a:avLst/>
            </a:prstGeom>
            <a:noFill/>
            <a:ln w="9525">
              <a:noFill/>
              <a:miter lim="800000"/>
              <a:headEnd/>
              <a:tailEnd/>
            </a:ln>
          </p:spPr>
          <p:txBody>
            <a:bodyPr wrap="square">
              <a:spAutoFit/>
            </a:bodyPr>
            <a:lstStyle/>
            <a:p>
              <a:pPr algn="ctr">
                <a:tabLst>
                  <a:tab pos="1200150" algn="l"/>
                  <a:tab pos="2800350" algn="l"/>
                </a:tabLst>
              </a:pPr>
              <a:r>
                <a:rPr lang="en-US" sz="1200" b="1" dirty="0" smtClean="0">
                  <a:solidFill>
                    <a:srgbClr val="5F5F5F"/>
                  </a:solidFill>
                  <a:latin typeface="+mj-lt"/>
                </a:rPr>
                <a:t>Offline</a:t>
              </a:r>
              <a:endParaRPr lang="en-US" sz="1200" b="1" dirty="0">
                <a:solidFill>
                  <a:srgbClr val="5F5F5F"/>
                </a:solidFill>
                <a:latin typeface="+mj-lt"/>
              </a:endParaRPr>
            </a:p>
          </p:txBody>
        </p:sp>
        <p:sp>
          <p:nvSpPr>
            <p:cNvPr id="27" name="Text Box 30"/>
            <p:cNvSpPr txBox="1">
              <a:spLocks noChangeArrowheads="1"/>
            </p:cNvSpPr>
            <p:nvPr/>
          </p:nvSpPr>
          <p:spPr bwMode="gray">
            <a:xfrm>
              <a:off x="1298506" y="3944862"/>
              <a:ext cx="846138" cy="400050"/>
            </a:xfrm>
            <a:prstGeom prst="rect">
              <a:avLst/>
            </a:prstGeom>
            <a:noFill/>
            <a:ln w="9525">
              <a:noFill/>
              <a:miter lim="800000"/>
              <a:headEnd/>
              <a:tailEnd/>
            </a:ln>
          </p:spPr>
          <p:txBody>
            <a:bodyPr wrap="none">
              <a:spAutoFit/>
            </a:bodyPr>
            <a:lstStyle/>
            <a:p>
              <a:pPr>
                <a:defRPr/>
              </a:pPr>
              <a:r>
                <a:rPr lang="en-US" sz="2000" b="1" dirty="0">
                  <a:solidFill>
                    <a:schemeClr val="accent5"/>
                  </a:solidFill>
                  <a:latin typeface="+mj-lt"/>
                </a:rPr>
                <a:t>+48%</a:t>
              </a:r>
            </a:p>
          </p:txBody>
        </p:sp>
        <p:sp>
          <p:nvSpPr>
            <p:cNvPr id="28" name="Text Box 35"/>
            <p:cNvSpPr txBox="1">
              <a:spLocks noChangeArrowheads="1"/>
            </p:cNvSpPr>
            <p:nvPr/>
          </p:nvSpPr>
          <p:spPr bwMode="gray">
            <a:xfrm>
              <a:off x="1850545" y="5249765"/>
              <a:ext cx="1222375" cy="457200"/>
            </a:xfrm>
            <a:prstGeom prst="rect">
              <a:avLst/>
            </a:prstGeom>
            <a:noFill/>
            <a:ln w="9525">
              <a:noFill/>
              <a:miter lim="800000"/>
              <a:headEnd/>
              <a:tailEnd/>
            </a:ln>
          </p:spPr>
          <p:txBody>
            <a:bodyPr>
              <a:spAutoFit/>
            </a:bodyPr>
            <a:lstStyle/>
            <a:p>
              <a:pPr algn="ctr">
                <a:tabLst>
                  <a:tab pos="1200150" algn="l"/>
                  <a:tab pos="2800350" algn="l"/>
                </a:tabLst>
              </a:pPr>
              <a:r>
                <a:rPr lang="en-US" sz="1200" b="1" dirty="0">
                  <a:solidFill>
                    <a:srgbClr val="5F5F5F"/>
                  </a:solidFill>
                  <a:latin typeface="+mj-lt"/>
                </a:rPr>
                <a:t>Internet </a:t>
              </a:r>
            </a:p>
            <a:p>
              <a:pPr algn="ctr">
                <a:tabLst>
                  <a:tab pos="1200150" algn="l"/>
                  <a:tab pos="2800350" algn="l"/>
                </a:tabLst>
              </a:pPr>
              <a:r>
                <a:rPr lang="en-US" sz="1200" b="1" dirty="0">
                  <a:solidFill>
                    <a:srgbClr val="5F5F5F"/>
                  </a:solidFill>
                  <a:latin typeface="+mj-lt"/>
                </a:rPr>
                <a:t>Enabled</a:t>
              </a:r>
            </a:p>
          </p:txBody>
        </p:sp>
        <p:sp>
          <p:nvSpPr>
            <p:cNvPr id="29" name="AutoShape 4"/>
            <p:cNvSpPr>
              <a:spLocks noChangeArrowheads="1"/>
            </p:cNvSpPr>
            <p:nvPr/>
          </p:nvSpPr>
          <p:spPr bwMode="gray">
            <a:xfrm>
              <a:off x="4873097" y="3690257"/>
              <a:ext cx="682625" cy="1561097"/>
            </a:xfrm>
            <a:prstGeom prst="roundRect">
              <a:avLst>
                <a:gd name="adj" fmla="val 0"/>
              </a:avLst>
            </a:prstGeom>
            <a:gradFill>
              <a:gsLst>
                <a:gs pos="0">
                  <a:schemeClr val="accent1"/>
                </a:gs>
                <a:gs pos="100000">
                  <a:schemeClr val="accent1">
                    <a:lumMod val="75000"/>
                  </a:schemeClr>
                </a:gs>
              </a:gsLst>
              <a:lin ang="5400000" scaled="0"/>
            </a:gradFill>
            <a:ln w="12700" cap="flat" cmpd="sng" algn="ctr">
              <a:solidFill>
                <a:schemeClr val="dk1">
                  <a:shade val="95000"/>
                  <a:satMod val="105000"/>
                </a:schemeClr>
              </a:solidFill>
              <a:prstDash val="solid"/>
              <a:round/>
              <a:headEnd type="none" w="med" len="med"/>
              <a:tailEnd type="none" w="med" len="med"/>
            </a:ln>
            <a:effectLst>
              <a:outerShdw blurRad="25400" dist="127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defRPr/>
              </a:pPr>
              <a:endParaRPr lang="en-US" sz="1800" b="1">
                <a:solidFill>
                  <a:srgbClr val="FFFFFF"/>
                </a:solidFill>
                <a:ea typeface="ヒラギノ角ゴ ProN W3" pitchFamily="-65" charset="-128"/>
                <a:cs typeface="ヒラギノ角ゴ ProN W3" pitchFamily="-65" charset="-128"/>
                <a:sym typeface="Helvetica 45 Light" pitchFamily="-65" charset="0"/>
              </a:endParaRPr>
            </a:p>
          </p:txBody>
        </p:sp>
        <p:sp>
          <p:nvSpPr>
            <p:cNvPr id="30" name="AutoShape 5"/>
            <p:cNvSpPr>
              <a:spLocks noChangeArrowheads="1"/>
            </p:cNvSpPr>
            <p:nvPr/>
          </p:nvSpPr>
          <p:spPr bwMode="gray">
            <a:xfrm>
              <a:off x="3602445" y="4441825"/>
              <a:ext cx="682625" cy="809529"/>
            </a:xfrm>
            <a:prstGeom prst="roundRect">
              <a:avLst>
                <a:gd name="adj" fmla="val 0"/>
              </a:avLst>
            </a:prstGeom>
            <a:gradFill>
              <a:gsLst>
                <a:gs pos="0">
                  <a:schemeClr val="tx1">
                    <a:lumMod val="20000"/>
                    <a:lumOff val="80000"/>
                  </a:schemeClr>
                </a:gs>
                <a:gs pos="100000">
                  <a:schemeClr val="tx1">
                    <a:lumMod val="60000"/>
                    <a:lumOff val="40000"/>
                  </a:schemeClr>
                </a:gs>
              </a:gsLst>
              <a:lin ang="5400000" scaled="0"/>
            </a:gradFill>
            <a:ln w="12700" cap="flat" cmpd="sng" algn="ctr">
              <a:solidFill>
                <a:schemeClr val="dk1">
                  <a:shade val="95000"/>
                  <a:satMod val="105000"/>
                </a:schemeClr>
              </a:solidFill>
              <a:prstDash val="solid"/>
              <a:round/>
              <a:headEnd type="none" w="med" len="med"/>
              <a:tailEnd type="none" w="med" len="med"/>
            </a:ln>
            <a:effectLst>
              <a:outerShdw blurRad="25400" dist="127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defRPr/>
              </a:pPr>
              <a:endParaRPr lang="en-US" sz="1800" b="1">
                <a:solidFill>
                  <a:srgbClr val="FFFFFF"/>
                </a:solidFill>
                <a:ea typeface="ヒラギノ角ゴ ProN W3" pitchFamily="-65" charset="-128"/>
                <a:cs typeface="ヒラギノ角ゴ ProN W3" pitchFamily="-65" charset="-128"/>
                <a:sym typeface="Helvetica 45 Light" pitchFamily="-65" charset="0"/>
              </a:endParaRPr>
            </a:p>
          </p:txBody>
        </p:sp>
        <p:sp>
          <p:nvSpPr>
            <p:cNvPr id="31" name="Text Box 6"/>
            <p:cNvSpPr txBox="1">
              <a:spLocks noChangeArrowheads="1"/>
            </p:cNvSpPr>
            <p:nvPr/>
          </p:nvSpPr>
          <p:spPr bwMode="gray">
            <a:xfrm>
              <a:off x="3682613" y="4105275"/>
              <a:ext cx="522288" cy="336550"/>
            </a:xfrm>
            <a:prstGeom prst="rect">
              <a:avLst/>
            </a:prstGeom>
            <a:noFill/>
            <a:ln w="9525">
              <a:noFill/>
              <a:miter lim="800000"/>
              <a:headEnd/>
              <a:tailEnd/>
            </a:ln>
          </p:spPr>
          <p:txBody>
            <a:bodyPr wrap="none">
              <a:spAutoFit/>
            </a:bodyPr>
            <a:lstStyle/>
            <a:p>
              <a:r>
                <a:rPr lang="en-US" sz="1600" b="1" dirty="0">
                  <a:solidFill>
                    <a:srgbClr val="5F5F5F"/>
                  </a:solidFill>
                  <a:latin typeface="+mj-lt"/>
                </a:rPr>
                <a:t>$96</a:t>
              </a:r>
            </a:p>
          </p:txBody>
        </p:sp>
        <p:sp>
          <p:nvSpPr>
            <p:cNvPr id="32" name="Text Box 7"/>
            <p:cNvSpPr txBox="1">
              <a:spLocks noChangeArrowheads="1"/>
            </p:cNvSpPr>
            <p:nvPr/>
          </p:nvSpPr>
          <p:spPr bwMode="gray">
            <a:xfrm>
              <a:off x="4875213" y="3374727"/>
              <a:ext cx="635000" cy="336550"/>
            </a:xfrm>
            <a:prstGeom prst="rect">
              <a:avLst/>
            </a:prstGeom>
            <a:noFill/>
            <a:ln w="9525">
              <a:noFill/>
              <a:miter lim="800000"/>
              <a:headEnd/>
              <a:tailEnd/>
            </a:ln>
          </p:spPr>
          <p:txBody>
            <a:bodyPr wrap="none">
              <a:spAutoFit/>
            </a:bodyPr>
            <a:lstStyle/>
            <a:p>
              <a:r>
                <a:rPr lang="en-US" sz="1600" b="1" dirty="0">
                  <a:solidFill>
                    <a:srgbClr val="5F5F5F"/>
                  </a:solidFill>
                  <a:latin typeface="+mj-lt"/>
                </a:rPr>
                <a:t>$187</a:t>
              </a:r>
            </a:p>
          </p:txBody>
        </p:sp>
        <p:sp>
          <p:nvSpPr>
            <p:cNvPr id="33" name="Text Box 8"/>
            <p:cNvSpPr txBox="1">
              <a:spLocks noChangeArrowheads="1"/>
            </p:cNvSpPr>
            <p:nvPr/>
          </p:nvSpPr>
          <p:spPr bwMode="gray">
            <a:xfrm>
              <a:off x="3414326" y="5337078"/>
              <a:ext cx="1058862" cy="274637"/>
            </a:xfrm>
            <a:prstGeom prst="rect">
              <a:avLst/>
            </a:prstGeom>
            <a:noFill/>
            <a:ln w="9525">
              <a:noFill/>
              <a:miter lim="800000"/>
              <a:headEnd/>
              <a:tailEnd/>
            </a:ln>
          </p:spPr>
          <p:txBody>
            <a:bodyPr>
              <a:spAutoFit/>
            </a:bodyPr>
            <a:lstStyle/>
            <a:p>
              <a:pPr algn="ctr">
                <a:tabLst>
                  <a:tab pos="1200150" algn="l"/>
                  <a:tab pos="2800350" algn="l"/>
                </a:tabLst>
              </a:pPr>
              <a:r>
                <a:rPr lang="en-US" sz="1200" b="1" dirty="0" smtClean="0">
                  <a:solidFill>
                    <a:srgbClr val="5F5F5F"/>
                  </a:solidFill>
                  <a:latin typeface="+mj-lt"/>
                </a:rPr>
                <a:t>Offline</a:t>
              </a:r>
              <a:endParaRPr lang="en-US" sz="1200" b="1" baseline="30000" dirty="0">
                <a:solidFill>
                  <a:srgbClr val="5F5F5F"/>
                </a:solidFill>
                <a:latin typeface="+mj-lt"/>
              </a:endParaRPr>
            </a:p>
          </p:txBody>
        </p:sp>
        <p:sp>
          <p:nvSpPr>
            <p:cNvPr id="34" name="Line 26"/>
            <p:cNvSpPr>
              <a:spLocks noChangeShapeType="1"/>
            </p:cNvSpPr>
            <p:nvPr/>
          </p:nvSpPr>
          <p:spPr bwMode="gray">
            <a:xfrm flipV="1">
              <a:off x="4315968" y="3799113"/>
              <a:ext cx="517289" cy="642711"/>
            </a:xfrm>
            <a:prstGeom prst="line">
              <a:avLst/>
            </a:prstGeom>
            <a:noFill/>
            <a:ln w="38100" cap="rnd" cmpd="sng" algn="ctr">
              <a:gradFill flip="none" rotWithShape="1">
                <a:gsLst>
                  <a:gs pos="56000">
                    <a:schemeClr val="accent5"/>
                  </a:gs>
                  <a:gs pos="100000">
                    <a:srgbClr val="FFFFFF"/>
                  </a:gs>
                </a:gsLst>
                <a:lin ang="10800000" scaled="1"/>
                <a:tileRect/>
              </a:gradFill>
              <a:prstDash val="solid"/>
              <a:round/>
              <a:headEnd type="none" w="med" len="med"/>
              <a:tailEnd type="triangle" w="med" len="med"/>
            </a:ln>
            <a:effectLst/>
          </p:spPr>
          <p:txBody>
            <a:bodyPr/>
            <a:lstStyle/>
            <a:p>
              <a:endParaRPr lang="en-US"/>
            </a:p>
          </p:txBody>
        </p:sp>
        <p:sp>
          <p:nvSpPr>
            <p:cNvPr id="35" name="Text Box 29"/>
            <p:cNvSpPr txBox="1">
              <a:spLocks noChangeArrowheads="1"/>
            </p:cNvSpPr>
            <p:nvPr/>
          </p:nvSpPr>
          <p:spPr bwMode="gray">
            <a:xfrm>
              <a:off x="3832981" y="3734356"/>
              <a:ext cx="846138" cy="400050"/>
            </a:xfrm>
            <a:prstGeom prst="rect">
              <a:avLst/>
            </a:prstGeom>
            <a:noFill/>
            <a:ln w="9525">
              <a:noFill/>
              <a:miter lim="800000"/>
              <a:headEnd/>
              <a:tailEnd/>
            </a:ln>
          </p:spPr>
          <p:txBody>
            <a:bodyPr wrap="none">
              <a:spAutoFit/>
            </a:bodyPr>
            <a:lstStyle/>
            <a:p>
              <a:pPr>
                <a:defRPr/>
              </a:pPr>
              <a:r>
                <a:rPr lang="en-US" sz="2000" b="1" dirty="0">
                  <a:solidFill>
                    <a:schemeClr val="accent5"/>
                  </a:solidFill>
                  <a:latin typeface="+mj-lt"/>
                </a:rPr>
                <a:t>+95%</a:t>
              </a:r>
            </a:p>
          </p:txBody>
        </p:sp>
        <p:sp>
          <p:nvSpPr>
            <p:cNvPr id="36" name="Text Box 34"/>
            <p:cNvSpPr txBox="1">
              <a:spLocks noChangeArrowheads="1"/>
            </p:cNvSpPr>
            <p:nvPr/>
          </p:nvSpPr>
          <p:spPr bwMode="gray">
            <a:xfrm>
              <a:off x="4684978" y="5249765"/>
              <a:ext cx="1058863" cy="457200"/>
            </a:xfrm>
            <a:prstGeom prst="rect">
              <a:avLst/>
            </a:prstGeom>
            <a:noFill/>
            <a:ln w="9525">
              <a:noFill/>
              <a:miter lim="800000"/>
              <a:headEnd/>
              <a:tailEnd/>
            </a:ln>
          </p:spPr>
          <p:txBody>
            <a:bodyPr>
              <a:spAutoFit/>
            </a:bodyPr>
            <a:lstStyle/>
            <a:p>
              <a:pPr algn="ctr">
                <a:tabLst>
                  <a:tab pos="1200150" algn="l"/>
                  <a:tab pos="2800350" algn="l"/>
                </a:tabLst>
              </a:pPr>
              <a:r>
                <a:rPr lang="en-US" sz="1200" b="1" dirty="0">
                  <a:solidFill>
                    <a:srgbClr val="5F5F5F"/>
                  </a:solidFill>
                  <a:latin typeface="+mj-lt"/>
                </a:rPr>
                <a:t>Internet </a:t>
              </a:r>
            </a:p>
            <a:p>
              <a:pPr algn="ctr">
                <a:tabLst>
                  <a:tab pos="1200150" algn="l"/>
                  <a:tab pos="2800350" algn="l"/>
                </a:tabLst>
              </a:pPr>
              <a:r>
                <a:rPr lang="en-US" sz="1200" b="1" dirty="0" smtClean="0">
                  <a:solidFill>
                    <a:srgbClr val="5F5F5F"/>
                  </a:solidFill>
                  <a:latin typeface="+mj-lt"/>
                </a:rPr>
                <a:t>Enabled</a:t>
              </a:r>
              <a:endParaRPr lang="en-US" sz="1200" b="1" baseline="30000" dirty="0">
                <a:solidFill>
                  <a:srgbClr val="5F5F5F"/>
                </a:solidFill>
                <a:latin typeface="+mj-lt"/>
              </a:endParaRPr>
            </a:p>
          </p:txBody>
        </p:sp>
        <p:sp>
          <p:nvSpPr>
            <p:cNvPr id="37" name="AutoShape 49"/>
            <p:cNvSpPr>
              <a:spLocks noChangeArrowheads="1"/>
            </p:cNvSpPr>
            <p:nvPr/>
          </p:nvSpPr>
          <p:spPr bwMode="gray">
            <a:xfrm>
              <a:off x="7645210" y="2195416"/>
              <a:ext cx="682625" cy="3055938"/>
            </a:xfrm>
            <a:prstGeom prst="roundRect">
              <a:avLst>
                <a:gd name="adj" fmla="val 0"/>
              </a:avLst>
            </a:prstGeom>
            <a:gradFill>
              <a:gsLst>
                <a:gs pos="0">
                  <a:schemeClr val="accent1"/>
                </a:gs>
                <a:gs pos="100000">
                  <a:schemeClr val="accent1">
                    <a:lumMod val="75000"/>
                  </a:schemeClr>
                </a:gs>
              </a:gsLst>
              <a:lin ang="5400000" scaled="0"/>
            </a:gradFill>
            <a:ln w="12700" cap="flat" cmpd="sng" algn="ctr">
              <a:solidFill>
                <a:schemeClr val="dk1">
                  <a:shade val="95000"/>
                  <a:satMod val="105000"/>
                </a:schemeClr>
              </a:solidFill>
              <a:prstDash val="solid"/>
              <a:round/>
              <a:headEnd type="none" w="med" len="med"/>
              <a:tailEnd type="none" w="med" len="med"/>
            </a:ln>
            <a:effectLst>
              <a:outerShdw blurRad="25400" dist="127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defRPr/>
              </a:pPr>
              <a:endParaRPr lang="en-US" sz="1800" b="1">
                <a:solidFill>
                  <a:srgbClr val="FFFFFF"/>
                </a:solidFill>
                <a:ea typeface="ヒラギノ角ゴ ProN W3" pitchFamily="-65" charset="-128"/>
                <a:cs typeface="ヒラギノ角ゴ ProN W3" pitchFamily="-65" charset="-128"/>
                <a:sym typeface="Helvetica 45 Light" pitchFamily="-65" charset="0"/>
              </a:endParaRPr>
            </a:p>
          </p:txBody>
        </p:sp>
        <p:sp>
          <p:nvSpPr>
            <p:cNvPr id="38" name="AutoShape 50"/>
            <p:cNvSpPr>
              <a:spLocks noChangeArrowheads="1"/>
            </p:cNvSpPr>
            <p:nvPr/>
          </p:nvSpPr>
          <p:spPr bwMode="gray">
            <a:xfrm>
              <a:off x="6366297" y="3871816"/>
              <a:ext cx="682625" cy="1379538"/>
            </a:xfrm>
            <a:prstGeom prst="roundRect">
              <a:avLst>
                <a:gd name="adj" fmla="val 0"/>
              </a:avLst>
            </a:prstGeom>
            <a:gradFill>
              <a:gsLst>
                <a:gs pos="0">
                  <a:schemeClr val="tx1">
                    <a:lumMod val="20000"/>
                    <a:lumOff val="80000"/>
                  </a:schemeClr>
                </a:gs>
                <a:gs pos="100000">
                  <a:schemeClr val="tx1">
                    <a:lumMod val="60000"/>
                    <a:lumOff val="40000"/>
                  </a:schemeClr>
                </a:gs>
              </a:gsLst>
              <a:lin ang="5400000" scaled="0"/>
            </a:gradFill>
            <a:ln w="12700" cap="flat" cmpd="sng" algn="ctr">
              <a:solidFill>
                <a:schemeClr val="dk1">
                  <a:shade val="95000"/>
                  <a:satMod val="105000"/>
                </a:schemeClr>
              </a:solidFill>
              <a:prstDash val="solid"/>
              <a:round/>
              <a:headEnd type="none" w="med" len="med"/>
              <a:tailEnd type="none" w="med" len="med"/>
            </a:ln>
            <a:effectLst>
              <a:outerShdw blurRad="25400" dist="127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defRPr/>
              </a:pPr>
              <a:endParaRPr lang="en-US" sz="1800" b="1">
                <a:solidFill>
                  <a:srgbClr val="FFFFFF"/>
                </a:solidFill>
                <a:ea typeface="ヒラギノ角ゴ ProN W3" pitchFamily="-65" charset="-128"/>
                <a:cs typeface="ヒラギノ角ゴ ProN W3" pitchFamily="-65" charset="-128"/>
                <a:sym typeface="Helvetica 45 Light" pitchFamily="-65" charset="0"/>
              </a:endParaRPr>
            </a:p>
          </p:txBody>
        </p:sp>
        <p:sp>
          <p:nvSpPr>
            <p:cNvPr id="39" name="Text Box 51"/>
            <p:cNvSpPr txBox="1">
              <a:spLocks noChangeArrowheads="1"/>
            </p:cNvSpPr>
            <p:nvPr/>
          </p:nvSpPr>
          <p:spPr bwMode="gray">
            <a:xfrm>
              <a:off x="6390109" y="3546378"/>
              <a:ext cx="635000" cy="336550"/>
            </a:xfrm>
            <a:prstGeom prst="rect">
              <a:avLst/>
            </a:prstGeom>
            <a:noFill/>
            <a:ln w="9525">
              <a:noFill/>
              <a:miter lim="800000"/>
              <a:headEnd/>
              <a:tailEnd/>
            </a:ln>
          </p:spPr>
          <p:txBody>
            <a:bodyPr wrap="none">
              <a:spAutoFit/>
            </a:bodyPr>
            <a:lstStyle/>
            <a:p>
              <a:r>
                <a:rPr lang="en-US" sz="1600" b="1" dirty="0">
                  <a:solidFill>
                    <a:srgbClr val="5F5F5F"/>
                  </a:solidFill>
                  <a:latin typeface="+mj-lt"/>
                </a:rPr>
                <a:t>$314</a:t>
              </a:r>
            </a:p>
          </p:txBody>
        </p:sp>
        <p:sp>
          <p:nvSpPr>
            <p:cNvPr id="40" name="Text Box 52"/>
            <p:cNvSpPr txBox="1">
              <a:spLocks noChangeArrowheads="1"/>
            </p:cNvSpPr>
            <p:nvPr/>
          </p:nvSpPr>
          <p:spPr bwMode="gray">
            <a:xfrm>
              <a:off x="7669022" y="1843643"/>
              <a:ext cx="635000" cy="336550"/>
            </a:xfrm>
            <a:prstGeom prst="rect">
              <a:avLst/>
            </a:prstGeom>
            <a:noFill/>
            <a:ln w="9525">
              <a:noFill/>
              <a:miter lim="800000"/>
              <a:headEnd/>
              <a:tailEnd/>
            </a:ln>
          </p:spPr>
          <p:txBody>
            <a:bodyPr wrap="none">
              <a:spAutoFit/>
            </a:bodyPr>
            <a:lstStyle/>
            <a:p>
              <a:r>
                <a:rPr lang="en-US" sz="1600" b="1" dirty="0">
                  <a:solidFill>
                    <a:srgbClr val="5F5F5F"/>
                  </a:solidFill>
                  <a:latin typeface="+mj-lt"/>
                </a:rPr>
                <a:t>$694</a:t>
              </a:r>
            </a:p>
          </p:txBody>
        </p:sp>
        <p:sp>
          <p:nvSpPr>
            <p:cNvPr id="41" name="Text Box 56"/>
            <p:cNvSpPr txBox="1">
              <a:spLocks noChangeArrowheads="1"/>
            </p:cNvSpPr>
            <p:nvPr/>
          </p:nvSpPr>
          <p:spPr bwMode="gray">
            <a:xfrm>
              <a:off x="6189664" y="5337078"/>
              <a:ext cx="1035890" cy="274638"/>
            </a:xfrm>
            <a:prstGeom prst="rect">
              <a:avLst/>
            </a:prstGeom>
            <a:noFill/>
            <a:ln w="9525">
              <a:noFill/>
              <a:miter lim="800000"/>
              <a:headEnd/>
              <a:tailEnd/>
            </a:ln>
          </p:spPr>
          <p:txBody>
            <a:bodyPr wrap="square">
              <a:spAutoFit/>
            </a:bodyPr>
            <a:lstStyle/>
            <a:p>
              <a:pPr algn="ctr">
                <a:tabLst>
                  <a:tab pos="1200150" algn="l"/>
                  <a:tab pos="2800350" algn="l"/>
                </a:tabLst>
              </a:pPr>
              <a:r>
                <a:rPr lang="en-US" sz="1200" b="1" dirty="0" smtClean="0">
                  <a:solidFill>
                    <a:srgbClr val="5F5F5F"/>
                  </a:solidFill>
                  <a:latin typeface="+mj-lt"/>
                </a:rPr>
                <a:t>Offline</a:t>
              </a:r>
              <a:endParaRPr lang="en-US" sz="1200" b="1" dirty="0">
                <a:solidFill>
                  <a:srgbClr val="5F5F5F"/>
                </a:solidFill>
                <a:latin typeface="+mj-lt"/>
              </a:endParaRPr>
            </a:p>
          </p:txBody>
        </p:sp>
        <p:sp>
          <p:nvSpPr>
            <p:cNvPr id="42" name="Line 57"/>
            <p:cNvSpPr>
              <a:spLocks noChangeShapeType="1"/>
            </p:cNvSpPr>
            <p:nvPr/>
          </p:nvSpPr>
          <p:spPr bwMode="gray">
            <a:xfrm flipV="1">
              <a:off x="7014320" y="2237158"/>
              <a:ext cx="571500" cy="1600200"/>
            </a:xfrm>
            <a:prstGeom prst="line">
              <a:avLst/>
            </a:prstGeom>
            <a:noFill/>
            <a:ln w="38100" cap="rnd" cmpd="sng" algn="ctr">
              <a:gradFill flip="none" rotWithShape="1">
                <a:gsLst>
                  <a:gs pos="56000">
                    <a:schemeClr val="accent5"/>
                  </a:gs>
                  <a:gs pos="100000">
                    <a:srgbClr val="FFFFFF"/>
                  </a:gs>
                </a:gsLst>
                <a:lin ang="10800000" scaled="1"/>
                <a:tileRect/>
              </a:gradFill>
              <a:prstDash val="solid"/>
              <a:round/>
              <a:headEnd type="none" w="med" len="med"/>
              <a:tailEnd type="triangle" w="med" len="med"/>
            </a:ln>
            <a:effectLst/>
          </p:spPr>
          <p:txBody>
            <a:bodyPr/>
            <a:lstStyle/>
            <a:p>
              <a:endParaRPr lang="en-US"/>
            </a:p>
          </p:txBody>
        </p:sp>
        <p:sp>
          <p:nvSpPr>
            <p:cNvPr id="43" name="Text Box 58"/>
            <p:cNvSpPr txBox="1">
              <a:spLocks noChangeArrowheads="1"/>
            </p:cNvSpPr>
            <p:nvPr/>
          </p:nvSpPr>
          <p:spPr bwMode="gray">
            <a:xfrm>
              <a:off x="6487457" y="2223430"/>
              <a:ext cx="989013" cy="400050"/>
            </a:xfrm>
            <a:prstGeom prst="rect">
              <a:avLst/>
            </a:prstGeom>
            <a:noFill/>
            <a:ln w="9525">
              <a:noFill/>
              <a:miter lim="800000"/>
              <a:headEnd/>
              <a:tailEnd/>
            </a:ln>
          </p:spPr>
          <p:txBody>
            <a:bodyPr wrap="none">
              <a:spAutoFit/>
            </a:bodyPr>
            <a:lstStyle/>
            <a:p>
              <a:pPr>
                <a:defRPr/>
              </a:pPr>
              <a:r>
                <a:rPr lang="en-US" sz="2000" b="1" dirty="0">
                  <a:solidFill>
                    <a:schemeClr val="accent5"/>
                  </a:solidFill>
                  <a:latin typeface="+mj-lt"/>
                </a:rPr>
                <a:t>+121%</a:t>
              </a:r>
            </a:p>
          </p:txBody>
        </p:sp>
        <p:sp>
          <p:nvSpPr>
            <p:cNvPr id="44" name="Text Box 59"/>
            <p:cNvSpPr txBox="1">
              <a:spLocks noChangeArrowheads="1"/>
            </p:cNvSpPr>
            <p:nvPr/>
          </p:nvSpPr>
          <p:spPr bwMode="gray">
            <a:xfrm>
              <a:off x="7375335" y="5260878"/>
              <a:ext cx="1222375" cy="457200"/>
            </a:xfrm>
            <a:prstGeom prst="rect">
              <a:avLst/>
            </a:prstGeom>
            <a:noFill/>
            <a:ln w="9525">
              <a:noFill/>
              <a:miter lim="800000"/>
              <a:headEnd/>
              <a:tailEnd/>
            </a:ln>
          </p:spPr>
          <p:txBody>
            <a:bodyPr>
              <a:spAutoFit/>
            </a:bodyPr>
            <a:lstStyle/>
            <a:p>
              <a:pPr algn="ctr">
                <a:tabLst>
                  <a:tab pos="1200150" algn="l"/>
                  <a:tab pos="2800350" algn="l"/>
                </a:tabLst>
              </a:pPr>
              <a:r>
                <a:rPr lang="en-US" sz="1200" b="1">
                  <a:solidFill>
                    <a:srgbClr val="5F5F5F"/>
                  </a:solidFill>
                  <a:latin typeface="+mj-lt"/>
                </a:rPr>
                <a:t>Internet </a:t>
              </a:r>
            </a:p>
            <a:p>
              <a:pPr algn="ctr">
                <a:tabLst>
                  <a:tab pos="1200150" algn="l"/>
                  <a:tab pos="2800350" algn="l"/>
                </a:tabLst>
              </a:pPr>
              <a:r>
                <a:rPr lang="en-US" sz="1200" b="1">
                  <a:solidFill>
                    <a:srgbClr val="5F5F5F"/>
                  </a:solidFill>
                  <a:latin typeface="+mj-lt"/>
                </a:rPr>
                <a:t>Enabled</a:t>
              </a:r>
            </a:p>
          </p:txBody>
        </p:sp>
        <p:sp>
          <p:nvSpPr>
            <p:cNvPr id="45" name="Line 20"/>
            <p:cNvSpPr>
              <a:spLocks noChangeShapeType="1"/>
            </p:cNvSpPr>
            <p:nvPr/>
          </p:nvSpPr>
          <p:spPr bwMode="gray">
            <a:xfrm>
              <a:off x="700450" y="5266668"/>
              <a:ext cx="2200275" cy="0"/>
            </a:xfrm>
            <a:prstGeom prst="line">
              <a:avLst/>
            </a:prstGeom>
            <a:noFill/>
            <a:ln w="9525">
              <a:solidFill>
                <a:schemeClr val="bg1"/>
              </a:solidFill>
              <a:round/>
              <a:headEnd/>
              <a:tailEnd/>
            </a:ln>
          </p:spPr>
          <p:txBody>
            <a:bodyPr/>
            <a:lstStyle/>
            <a:p>
              <a:endParaRPr lang="en-US"/>
            </a:p>
          </p:txBody>
        </p:sp>
        <p:sp>
          <p:nvSpPr>
            <p:cNvPr id="46" name="Line 9"/>
            <p:cNvSpPr>
              <a:spLocks noChangeShapeType="1"/>
            </p:cNvSpPr>
            <p:nvPr/>
          </p:nvSpPr>
          <p:spPr bwMode="gray">
            <a:xfrm>
              <a:off x="3487351" y="5266668"/>
              <a:ext cx="2200275" cy="0"/>
            </a:xfrm>
            <a:prstGeom prst="line">
              <a:avLst/>
            </a:prstGeom>
            <a:noFill/>
            <a:ln w="9525">
              <a:solidFill>
                <a:schemeClr val="bg1"/>
              </a:solidFill>
              <a:round/>
              <a:headEnd/>
              <a:tailEnd/>
            </a:ln>
          </p:spPr>
          <p:txBody>
            <a:bodyPr/>
            <a:lstStyle/>
            <a:p>
              <a:endParaRPr lang="en-US"/>
            </a:p>
          </p:txBody>
        </p:sp>
        <p:sp>
          <p:nvSpPr>
            <p:cNvPr id="47" name="Line 55"/>
            <p:cNvSpPr>
              <a:spLocks noChangeShapeType="1"/>
            </p:cNvSpPr>
            <p:nvPr/>
          </p:nvSpPr>
          <p:spPr bwMode="gray">
            <a:xfrm>
              <a:off x="6241958" y="5266668"/>
              <a:ext cx="2200275" cy="0"/>
            </a:xfrm>
            <a:prstGeom prst="line">
              <a:avLst/>
            </a:prstGeom>
            <a:noFill/>
            <a:ln w="9525">
              <a:solidFill>
                <a:schemeClr val="bg1"/>
              </a:solidFill>
              <a:round/>
              <a:headEnd/>
              <a:tailEnd/>
            </a:ln>
          </p:spPr>
          <p:txBody>
            <a:bodyPr/>
            <a:lstStyle/>
            <a:p>
              <a:endParaRPr lang="en-US"/>
            </a:p>
          </p:txBody>
        </p:sp>
      </p:grpSp>
      <p:sp>
        <p:nvSpPr>
          <p:cNvPr id="51" name="AutoShape 4"/>
          <p:cNvSpPr>
            <a:spLocks noChangeArrowheads="1"/>
          </p:cNvSpPr>
          <p:nvPr/>
        </p:nvSpPr>
        <p:spPr bwMode="gray">
          <a:xfrm>
            <a:off x="3212712" y="1396347"/>
            <a:ext cx="2534146" cy="509588"/>
          </a:xfrm>
          <a:prstGeom prst="roundRect">
            <a:avLst>
              <a:gd name="adj" fmla="val 16667"/>
            </a:avLst>
          </a:prstGeom>
          <a:gradFill flip="none" rotWithShape="1">
            <a:gsLst>
              <a:gs pos="0">
                <a:schemeClr val="tx2"/>
              </a:gs>
              <a:gs pos="100000">
                <a:schemeClr val="tx2">
                  <a:lumMod val="50000"/>
                </a:schemeClr>
              </a:gs>
            </a:gsLst>
            <a:lin ang="5220000" scaled="0"/>
            <a:tileRect/>
          </a:gradFill>
          <a:ln w="12700" cap="flat" cmpd="sng" algn="ctr">
            <a:solidFill>
              <a:schemeClr val="dk1">
                <a:shade val="95000"/>
                <a:satMod val="105000"/>
              </a:schemeClr>
            </a:solidFill>
            <a:prstDash val="solid"/>
            <a:round/>
            <a:headEnd type="none" w="med" len="med"/>
            <a:tailEnd type="none" w="med" len="med"/>
          </a:ln>
          <a:effectLst>
            <a:outerShdw blurRad="25400" dist="25400" dir="4200000" algn="t" rotWithShape="0">
              <a:prstClr val="black">
                <a:alpha val="15000"/>
              </a:prstClr>
            </a:outerShdw>
          </a:effectLst>
        </p:spPr>
        <p:txBody>
          <a:bodyPr vert="horz" wrap="square" lIns="91440" tIns="45720" rIns="91440" bIns="45720" numCol="1" rtlCol="0" anchor="ctr" anchorCtr="0" compatLnSpc="1">
            <a:prstTxWarp prst="textNoShape">
              <a:avLst/>
            </a:prstTxWarp>
          </a:bodyPr>
          <a:lstStyle/>
          <a:p>
            <a:pPr algn="ctr">
              <a:defRPr/>
            </a:pPr>
            <a:r>
              <a:rPr lang="en-US" sz="1400" b="1" dirty="0" smtClean="0">
                <a:solidFill>
                  <a:srgbClr val="FFFFFF"/>
                </a:solidFill>
                <a:ea typeface="ヒラギノ角ゴ ProN W3" pitchFamily="-65" charset="-128"/>
                <a:cs typeface="ヒラギノ角ゴ ProN W3" pitchFamily="-65" charset="-128"/>
                <a:sym typeface="Helvetica 45 Light" pitchFamily="-65" charset="0"/>
              </a:rPr>
              <a:t>Donor Value 12 Months</a:t>
            </a:r>
          </a:p>
        </p:txBody>
      </p:sp>
      <p:sp>
        <p:nvSpPr>
          <p:cNvPr id="52" name="AutoShape 4"/>
          <p:cNvSpPr>
            <a:spLocks noChangeArrowheads="1"/>
          </p:cNvSpPr>
          <p:nvPr/>
        </p:nvSpPr>
        <p:spPr bwMode="gray">
          <a:xfrm>
            <a:off x="5935592" y="1386187"/>
            <a:ext cx="2534146" cy="509588"/>
          </a:xfrm>
          <a:prstGeom prst="roundRect">
            <a:avLst>
              <a:gd name="adj" fmla="val 16667"/>
            </a:avLst>
          </a:prstGeom>
          <a:gradFill flip="none" rotWithShape="1">
            <a:gsLst>
              <a:gs pos="0">
                <a:schemeClr val="tx2"/>
              </a:gs>
              <a:gs pos="100000">
                <a:schemeClr val="tx2">
                  <a:lumMod val="50000"/>
                </a:schemeClr>
              </a:gs>
            </a:gsLst>
            <a:lin ang="5220000" scaled="0"/>
            <a:tileRect/>
          </a:gradFill>
          <a:ln w="12700" cap="flat" cmpd="sng" algn="ctr">
            <a:solidFill>
              <a:schemeClr val="dk1">
                <a:shade val="95000"/>
                <a:satMod val="105000"/>
              </a:schemeClr>
            </a:solidFill>
            <a:prstDash val="solid"/>
            <a:round/>
            <a:headEnd type="none" w="med" len="med"/>
            <a:tailEnd type="none" w="med" len="med"/>
          </a:ln>
          <a:effectLst>
            <a:outerShdw blurRad="25400" dist="25400" dir="4200000" algn="t" rotWithShape="0">
              <a:prstClr val="black">
                <a:alpha val="15000"/>
              </a:prstClr>
            </a:outerShdw>
          </a:effectLst>
        </p:spPr>
        <p:txBody>
          <a:bodyPr vert="horz" wrap="square" lIns="91440" tIns="45720" rIns="91440" bIns="45720" numCol="1" rtlCol="0" anchor="ctr" anchorCtr="0" compatLnSpc="1">
            <a:prstTxWarp prst="textNoShape">
              <a:avLst/>
            </a:prstTxWarp>
          </a:bodyPr>
          <a:lstStyle/>
          <a:p>
            <a:pPr algn="ctr">
              <a:defRPr/>
            </a:pPr>
            <a:r>
              <a:rPr lang="en-US" sz="1400" b="1" dirty="0" smtClean="0">
                <a:solidFill>
                  <a:srgbClr val="FFFFFF"/>
                </a:solidFill>
                <a:ea typeface="ヒラギノ角ゴ ProN W3" pitchFamily="-65" charset="-128"/>
                <a:cs typeface="ヒラギノ角ゴ ProN W3" pitchFamily="-65" charset="-128"/>
                <a:sym typeface="Helvetica 45 Light" pitchFamily="-65" charset="0"/>
              </a:rPr>
              <a:t>Lifetime Donor Value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to Get There from Here</a:t>
            </a:r>
            <a:endParaRPr lang="en-US" dirty="0"/>
          </a:p>
        </p:txBody>
      </p:sp>
      <p:sp>
        <p:nvSpPr>
          <p:cNvPr id="4" name="Subtitle 3"/>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67000" y="2895600"/>
            <a:ext cx="5016190" cy="914400"/>
          </a:xfrm>
          <a:prstGeom prst="rect">
            <a:avLst/>
          </a:prstGeom>
          <a:noFill/>
        </p:spPr>
        <p:txBody>
          <a:bodyPr wrap="square" rtlCol="0">
            <a:spAutoFit/>
          </a:bodyPr>
          <a:lstStyle/>
          <a:p>
            <a:r>
              <a:rPr lang="en-US" sz="5400" b="1" dirty="0" smtClean="0">
                <a:solidFill>
                  <a:schemeClr val="accent5"/>
                </a:solidFill>
              </a:rPr>
              <a:t>Small Budget</a:t>
            </a:r>
            <a:endParaRPr lang="en-US" sz="5400" b="1" dirty="0">
              <a:solidFill>
                <a:schemeClr val="accent5"/>
              </a:solidFill>
            </a:endParaRPr>
          </a:p>
        </p:txBody>
      </p:sp>
      <p:sp>
        <p:nvSpPr>
          <p:cNvPr id="7" name="TextBox 6"/>
          <p:cNvSpPr txBox="1"/>
          <p:nvPr/>
        </p:nvSpPr>
        <p:spPr>
          <a:xfrm>
            <a:off x="457200" y="3657600"/>
            <a:ext cx="4350834" cy="369332"/>
          </a:xfrm>
          <a:prstGeom prst="rect">
            <a:avLst/>
          </a:prstGeom>
          <a:noFill/>
        </p:spPr>
        <p:txBody>
          <a:bodyPr wrap="square" rtlCol="0">
            <a:spAutoFit/>
          </a:bodyPr>
          <a:lstStyle/>
          <a:p>
            <a:r>
              <a:rPr lang="en-US" b="1" dirty="0" smtClean="0">
                <a:solidFill>
                  <a:schemeClr val="accent5"/>
                </a:solidFill>
              </a:rPr>
              <a:t>Can’t Agree on a Plan</a:t>
            </a:r>
            <a:endParaRPr lang="en-US" b="1" dirty="0">
              <a:solidFill>
                <a:schemeClr val="accent5"/>
              </a:solidFill>
            </a:endParaRPr>
          </a:p>
        </p:txBody>
      </p:sp>
      <p:sp>
        <p:nvSpPr>
          <p:cNvPr id="8" name="TextBox 7"/>
          <p:cNvSpPr txBox="1"/>
          <p:nvPr/>
        </p:nvSpPr>
        <p:spPr>
          <a:xfrm>
            <a:off x="838200" y="4724400"/>
            <a:ext cx="4648200" cy="523220"/>
          </a:xfrm>
          <a:prstGeom prst="rect">
            <a:avLst/>
          </a:prstGeom>
          <a:noFill/>
        </p:spPr>
        <p:txBody>
          <a:bodyPr wrap="square" rtlCol="0">
            <a:spAutoFit/>
          </a:bodyPr>
          <a:lstStyle/>
          <a:p>
            <a:r>
              <a:rPr lang="en-US" sz="2800" b="1" dirty="0" smtClean="0">
                <a:solidFill>
                  <a:schemeClr val="accent5"/>
                </a:solidFill>
              </a:rPr>
              <a:t>No Website Traffic</a:t>
            </a:r>
            <a:endParaRPr lang="en-US" sz="2800" b="1" dirty="0">
              <a:solidFill>
                <a:schemeClr val="accent5"/>
              </a:solidFill>
            </a:endParaRPr>
          </a:p>
        </p:txBody>
      </p:sp>
      <p:sp>
        <p:nvSpPr>
          <p:cNvPr id="9" name="TextBox 8"/>
          <p:cNvSpPr txBox="1"/>
          <p:nvPr/>
        </p:nvSpPr>
        <p:spPr>
          <a:xfrm>
            <a:off x="4772722" y="2581507"/>
            <a:ext cx="4371278" cy="338554"/>
          </a:xfrm>
          <a:prstGeom prst="rect">
            <a:avLst/>
          </a:prstGeom>
          <a:noFill/>
        </p:spPr>
        <p:txBody>
          <a:bodyPr wrap="square" rtlCol="0">
            <a:spAutoFit/>
          </a:bodyPr>
          <a:lstStyle/>
          <a:p>
            <a:pPr algn="ctr"/>
            <a:r>
              <a:rPr lang="en-US" sz="1600" b="1" dirty="0" smtClean="0">
                <a:solidFill>
                  <a:schemeClr val="accent5"/>
                </a:solidFill>
              </a:rPr>
              <a:t>Spreadsheet Overload</a:t>
            </a:r>
            <a:endParaRPr lang="en-US" sz="1600" b="1" dirty="0">
              <a:solidFill>
                <a:schemeClr val="accent5"/>
              </a:solidFill>
            </a:endParaRPr>
          </a:p>
        </p:txBody>
      </p:sp>
      <p:sp>
        <p:nvSpPr>
          <p:cNvPr id="10" name="TextBox 9"/>
          <p:cNvSpPr txBox="1"/>
          <p:nvPr/>
        </p:nvSpPr>
        <p:spPr>
          <a:xfrm>
            <a:off x="245326" y="1325137"/>
            <a:ext cx="3456878" cy="461665"/>
          </a:xfrm>
          <a:prstGeom prst="rect">
            <a:avLst/>
          </a:prstGeom>
          <a:noFill/>
        </p:spPr>
        <p:txBody>
          <a:bodyPr wrap="square" rtlCol="0">
            <a:spAutoFit/>
          </a:bodyPr>
          <a:lstStyle/>
          <a:p>
            <a:r>
              <a:rPr lang="en-US" sz="2400" b="1" dirty="0" smtClean="0">
                <a:solidFill>
                  <a:schemeClr val="accent5"/>
                </a:solidFill>
              </a:rPr>
              <a:t>Short on Staff</a:t>
            </a:r>
            <a:endParaRPr lang="en-US" sz="2400" b="1" dirty="0">
              <a:solidFill>
                <a:schemeClr val="accent5"/>
              </a:solidFill>
            </a:endParaRPr>
          </a:p>
        </p:txBody>
      </p:sp>
      <p:sp>
        <p:nvSpPr>
          <p:cNvPr id="11" name="TextBox 10"/>
          <p:cNvSpPr txBox="1"/>
          <p:nvPr/>
        </p:nvSpPr>
        <p:spPr>
          <a:xfrm>
            <a:off x="5257800" y="4800600"/>
            <a:ext cx="3733800" cy="830997"/>
          </a:xfrm>
          <a:prstGeom prst="rect">
            <a:avLst/>
          </a:prstGeom>
          <a:noFill/>
        </p:spPr>
        <p:txBody>
          <a:bodyPr wrap="square" rtlCol="0">
            <a:spAutoFit/>
          </a:bodyPr>
          <a:lstStyle/>
          <a:p>
            <a:pPr algn="ctr"/>
            <a:r>
              <a:rPr lang="en-US" sz="4800" b="1" dirty="0" smtClean="0">
                <a:solidFill>
                  <a:schemeClr val="accent5"/>
                </a:solidFill>
              </a:rPr>
              <a:t>ROI?</a:t>
            </a:r>
            <a:endParaRPr lang="en-US" sz="4800" b="1" dirty="0">
              <a:solidFill>
                <a:schemeClr val="accent5"/>
              </a:solidFill>
            </a:endParaRPr>
          </a:p>
        </p:txBody>
      </p:sp>
      <p:sp>
        <p:nvSpPr>
          <p:cNvPr id="12" name="TextBox 11"/>
          <p:cNvSpPr txBox="1"/>
          <p:nvPr/>
        </p:nvSpPr>
        <p:spPr>
          <a:xfrm>
            <a:off x="375919" y="416560"/>
            <a:ext cx="8472805" cy="584775"/>
          </a:xfrm>
          <a:prstGeom prst="rect">
            <a:avLst/>
          </a:prstGeom>
          <a:noFill/>
        </p:spPr>
        <p:txBody>
          <a:bodyPr wrap="square" rtlCol="0">
            <a:spAutoFit/>
          </a:bodyPr>
          <a:lstStyle/>
          <a:p>
            <a:pPr algn="ctr"/>
            <a:r>
              <a:rPr lang="en-US" sz="3200" b="1" dirty="0" smtClean="0">
                <a:solidFill>
                  <a:schemeClr val="accent1"/>
                </a:solidFill>
              </a:rPr>
              <a:t>Commonly-Cited Barriers</a:t>
            </a:r>
            <a:endParaRPr lang="en-US" sz="3200" b="1" dirty="0">
              <a:solidFill>
                <a:schemeClr val="accent1"/>
              </a:solidFill>
            </a:endParaRPr>
          </a:p>
        </p:txBody>
      </p:sp>
      <p:sp>
        <p:nvSpPr>
          <p:cNvPr id="13" name="TextBox 12"/>
          <p:cNvSpPr txBox="1"/>
          <p:nvPr/>
        </p:nvSpPr>
        <p:spPr>
          <a:xfrm>
            <a:off x="304799" y="2133600"/>
            <a:ext cx="6363629" cy="584775"/>
          </a:xfrm>
          <a:prstGeom prst="rect">
            <a:avLst/>
          </a:prstGeom>
          <a:noFill/>
        </p:spPr>
        <p:txBody>
          <a:bodyPr wrap="square" rtlCol="0">
            <a:spAutoFit/>
          </a:bodyPr>
          <a:lstStyle/>
          <a:p>
            <a:r>
              <a:rPr lang="en-US" sz="3200" b="1" dirty="0" smtClean="0">
                <a:solidFill>
                  <a:schemeClr val="accent5"/>
                </a:solidFill>
              </a:rPr>
              <a:t>Limited Online Experience</a:t>
            </a:r>
            <a:endParaRPr lang="en-US" sz="3200" b="1" dirty="0">
              <a:solidFill>
                <a:schemeClr val="accent5"/>
              </a:solidFill>
            </a:endParaRPr>
          </a:p>
        </p:txBody>
      </p:sp>
      <p:sp>
        <p:nvSpPr>
          <p:cNvPr id="14" name="TextBox 13"/>
          <p:cNvSpPr txBox="1"/>
          <p:nvPr/>
        </p:nvSpPr>
        <p:spPr>
          <a:xfrm>
            <a:off x="4640766" y="4153829"/>
            <a:ext cx="4191000" cy="461665"/>
          </a:xfrm>
          <a:prstGeom prst="rect">
            <a:avLst/>
          </a:prstGeom>
          <a:noFill/>
        </p:spPr>
        <p:txBody>
          <a:bodyPr wrap="square" rtlCol="0">
            <a:spAutoFit/>
          </a:bodyPr>
          <a:lstStyle/>
          <a:p>
            <a:r>
              <a:rPr lang="en-US" sz="2400" b="1" dirty="0" smtClean="0">
                <a:solidFill>
                  <a:schemeClr val="accent5"/>
                </a:solidFill>
              </a:rPr>
              <a:t>Very Few Email Addresses</a:t>
            </a:r>
            <a:endParaRPr lang="en-US" sz="2400" b="1" dirty="0">
              <a:solidFill>
                <a:schemeClr val="accent5"/>
              </a:solidFill>
            </a:endParaRPr>
          </a:p>
        </p:txBody>
      </p:sp>
      <p:sp>
        <p:nvSpPr>
          <p:cNvPr id="15" name="TextBox 14"/>
          <p:cNvSpPr txBox="1"/>
          <p:nvPr/>
        </p:nvSpPr>
        <p:spPr>
          <a:xfrm>
            <a:off x="1524000" y="4038600"/>
            <a:ext cx="2667000" cy="646331"/>
          </a:xfrm>
          <a:prstGeom prst="rect">
            <a:avLst/>
          </a:prstGeom>
          <a:noFill/>
        </p:spPr>
        <p:txBody>
          <a:bodyPr wrap="square" rtlCol="0">
            <a:spAutoFit/>
          </a:bodyPr>
          <a:lstStyle/>
          <a:p>
            <a:pPr algn="ctr"/>
            <a:r>
              <a:rPr lang="en-US" sz="3600" b="1" dirty="0" smtClean="0">
                <a:solidFill>
                  <a:schemeClr val="accent5"/>
                </a:solidFill>
              </a:rPr>
              <a:t>NO TIME!</a:t>
            </a:r>
            <a:endParaRPr lang="en-US" sz="3600" b="1" dirty="0">
              <a:solidFill>
                <a:schemeClr val="accent5"/>
              </a:solidFill>
            </a:endParaRPr>
          </a:p>
        </p:txBody>
      </p:sp>
      <p:sp>
        <p:nvSpPr>
          <p:cNvPr id="16" name="TextBox 15"/>
          <p:cNvSpPr txBox="1"/>
          <p:nvPr/>
        </p:nvSpPr>
        <p:spPr>
          <a:xfrm>
            <a:off x="0" y="5516880"/>
            <a:ext cx="9144000" cy="584775"/>
          </a:xfrm>
          <a:prstGeom prst="rect">
            <a:avLst/>
          </a:prstGeom>
          <a:noFill/>
        </p:spPr>
        <p:txBody>
          <a:bodyPr wrap="square" rtlCol="0">
            <a:spAutoFit/>
          </a:bodyPr>
          <a:lstStyle/>
          <a:p>
            <a:pPr algn="ctr"/>
            <a:r>
              <a:rPr lang="en-US" sz="3200" b="1" dirty="0" smtClean="0">
                <a:solidFill>
                  <a:schemeClr val="accent5"/>
                </a:solidFill>
              </a:rPr>
              <a:t>Can’t Prove it Would Work</a:t>
            </a:r>
            <a:endParaRPr lang="en-US" sz="3200" b="1" dirty="0">
              <a:solidFill>
                <a:schemeClr val="accent5"/>
              </a:solidFill>
            </a:endParaRPr>
          </a:p>
        </p:txBody>
      </p:sp>
      <p:sp>
        <p:nvSpPr>
          <p:cNvPr id="17" name="TextBox 16"/>
          <p:cNvSpPr txBox="1"/>
          <p:nvPr/>
        </p:nvSpPr>
        <p:spPr>
          <a:xfrm>
            <a:off x="3962400" y="1371600"/>
            <a:ext cx="4648200" cy="523220"/>
          </a:xfrm>
          <a:prstGeom prst="rect">
            <a:avLst/>
          </a:prstGeom>
          <a:noFill/>
        </p:spPr>
        <p:txBody>
          <a:bodyPr wrap="square" rtlCol="0">
            <a:spAutoFit/>
          </a:bodyPr>
          <a:lstStyle/>
          <a:p>
            <a:r>
              <a:rPr lang="en-US" sz="2800" b="1" dirty="0" smtClean="0">
                <a:solidFill>
                  <a:schemeClr val="accent5"/>
                </a:solidFill>
              </a:rPr>
              <a:t>Negligible Results So Far</a:t>
            </a:r>
            <a:endParaRPr lang="en-US" sz="2800" b="1" dirty="0">
              <a:solidFill>
                <a:schemeClr val="accent5"/>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1000"/>
                                        <p:tgtEl>
                                          <p:spTgt spid="7"/>
                                        </p:tgtEl>
                                      </p:cBhvr>
                                    </p:animEffect>
                                  </p:childTnLst>
                                </p:cTn>
                              </p:par>
                            </p:childTnLst>
                          </p:cTn>
                        </p:par>
                        <p:par>
                          <p:cTn id="24" fill="hold">
                            <p:stCondLst>
                              <p:cond delay="3000"/>
                            </p:stCondLst>
                            <p:childTnLst>
                              <p:par>
                                <p:cTn id="25" presetID="9"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ssolve">
                                      <p:cBhvr>
                                        <p:cTn id="27" dur="500"/>
                                        <p:tgtEl>
                                          <p:spTgt spid="15"/>
                                        </p:tgtEl>
                                      </p:cBhvr>
                                    </p:animEffect>
                                  </p:childTnLst>
                                </p:cTn>
                              </p:par>
                            </p:childTnLst>
                          </p:cTn>
                        </p:par>
                        <p:par>
                          <p:cTn id="28" fill="hold">
                            <p:stCondLst>
                              <p:cond delay="3500"/>
                            </p:stCondLst>
                            <p:childTnLst>
                              <p:par>
                                <p:cTn id="29" presetID="9"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par>
                          <p:cTn id="32" fill="hold">
                            <p:stCondLst>
                              <p:cond delay="4000"/>
                            </p:stCondLst>
                            <p:childTnLst>
                              <p:par>
                                <p:cTn id="33" presetID="9"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500"/>
                                        <p:tgtEl>
                                          <p:spTgt spid="11"/>
                                        </p:tgtEl>
                                      </p:cBhvr>
                                    </p:animEffect>
                                  </p:childTnLst>
                                </p:cTn>
                              </p:par>
                            </p:childTnLst>
                          </p:cTn>
                        </p:par>
                        <p:par>
                          <p:cTn id="36" fill="hold">
                            <p:stCondLst>
                              <p:cond delay="4500"/>
                            </p:stCondLst>
                            <p:childTnLst>
                              <p:par>
                                <p:cTn id="37" presetID="9"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dissolve">
                                      <p:cBhvr>
                                        <p:cTn id="39" dur="500"/>
                                        <p:tgtEl>
                                          <p:spTgt spid="9"/>
                                        </p:tgtEl>
                                      </p:cBhvr>
                                    </p:animEffect>
                                  </p:childTnLst>
                                </p:cTn>
                              </p:par>
                            </p:childTnLst>
                          </p:cTn>
                        </p:par>
                        <p:par>
                          <p:cTn id="40" fill="hold">
                            <p:stCondLst>
                              <p:cond delay="5000"/>
                            </p:stCondLst>
                            <p:childTnLst>
                              <p:par>
                                <p:cTn id="41" presetID="9"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dissolve">
                                      <p:cBhvr>
                                        <p:cTn id="43" dur="500"/>
                                        <p:tgtEl>
                                          <p:spTgt spid="16"/>
                                        </p:tgtEl>
                                      </p:cBhvr>
                                    </p:animEffect>
                                  </p:childTnLst>
                                </p:cTn>
                              </p:par>
                            </p:childTnLst>
                          </p:cTn>
                        </p:par>
                        <p:par>
                          <p:cTn id="44" fill="hold">
                            <p:stCondLst>
                              <p:cond delay="5500"/>
                            </p:stCondLst>
                            <p:childTnLst>
                              <p:par>
                                <p:cTn id="45" presetID="9"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ssolve">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3" grpId="0"/>
      <p:bldP spid="14" grpId="0"/>
      <p:bldP spid="15" grpId="0"/>
      <p:bldP spid="16" grpId="0"/>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71500" y="1350963"/>
            <a:ext cx="8001000" cy="4478337"/>
          </a:xfrm>
        </p:spPr>
        <p:txBody>
          <a:bodyPr/>
          <a:lstStyle/>
          <a:p>
            <a:pPr eaLnBrk="1" hangingPunct="1">
              <a:buNone/>
            </a:pPr>
            <a:r>
              <a:rPr lang="en-US" dirty="0" smtClean="0">
                <a:latin typeface="Arial" pitchFamily="34" charset="0"/>
                <a:cs typeface="Arial" pitchFamily="34" charset="0"/>
              </a:rPr>
              <a:t>Tools to persuade your board that:</a:t>
            </a:r>
          </a:p>
          <a:p>
            <a:pPr lvl="1" eaLnBrk="1" hangingPunct="1">
              <a:spcBef>
                <a:spcPct val="0"/>
              </a:spcBef>
            </a:pPr>
            <a:r>
              <a:rPr lang="en-US" dirty="0" smtClean="0">
                <a:latin typeface="Arial" pitchFamily="34" charset="0"/>
                <a:cs typeface="Arial" pitchFamily="34" charset="0"/>
              </a:rPr>
              <a:t>The Internet is not a fad</a:t>
            </a:r>
          </a:p>
          <a:p>
            <a:pPr lvl="1" eaLnBrk="1" hangingPunct="1">
              <a:spcBef>
                <a:spcPct val="0"/>
              </a:spcBef>
            </a:pPr>
            <a:r>
              <a:rPr lang="en-US" dirty="0" smtClean="0">
                <a:latin typeface="Arial" pitchFamily="34" charset="0"/>
                <a:cs typeface="Arial" pitchFamily="34" charset="0"/>
              </a:rPr>
              <a:t>A website is not enough</a:t>
            </a:r>
          </a:p>
          <a:p>
            <a:pPr lvl="1" eaLnBrk="1" hangingPunct="1">
              <a:spcBef>
                <a:spcPct val="0"/>
              </a:spcBef>
            </a:pPr>
            <a:r>
              <a:rPr lang="en-US" dirty="0" smtClean="0">
                <a:latin typeface="Arial" pitchFamily="34" charset="0"/>
                <a:cs typeface="Arial" pitchFamily="34" charset="0"/>
              </a:rPr>
              <a:t>You’ve done your homework</a:t>
            </a:r>
          </a:p>
          <a:p>
            <a:pPr lvl="1" eaLnBrk="1" hangingPunct="1">
              <a:spcBef>
                <a:spcPct val="0"/>
              </a:spcBef>
            </a:pPr>
            <a:r>
              <a:rPr lang="en-US" b="1" dirty="0" smtClean="0">
                <a:latin typeface="Arial" pitchFamily="34" charset="0"/>
                <a:cs typeface="Arial" pitchFamily="34" charset="0"/>
              </a:rPr>
              <a:t>You have a plan…and you</a:t>
            </a:r>
            <a:br>
              <a:rPr lang="en-US" b="1" dirty="0" smtClean="0">
                <a:latin typeface="Arial" pitchFamily="34" charset="0"/>
                <a:cs typeface="Arial" pitchFamily="34" charset="0"/>
              </a:rPr>
            </a:br>
            <a:r>
              <a:rPr lang="en-US" b="1" dirty="0" smtClean="0">
                <a:latin typeface="Arial" pitchFamily="34" charset="0"/>
                <a:cs typeface="Arial" pitchFamily="34" charset="0"/>
              </a:rPr>
              <a:t>can prove it works!</a:t>
            </a:r>
          </a:p>
        </p:txBody>
      </p:sp>
      <p:sp>
        <p:nvSpPr>
          <p:cNvPr id="18435" name="Title 2"/>
          <p:cNvSpPr>
            <a:spLocks noGrp="1"/>
          </p:cNvSpPr>
          <p:nvPr>
            <p:ph type="title"/>
          </p:nvPr>
        </p:nvSpPr>
        <p:spPr>
          <a:xfrm>
            <a:off x="466725" y="244475"/>
            <a:ext cx="8105775" cy="808038"/>
          </a:xfrm>
        </p:spPr>
        <p:txBody>
          <a:bodyPr/>
          <a:lstStyle/>
          <a:p>
            <a:pPr eaLnBrk="1" hangingPunct="1"/>
            <a:r>
              <a:rPr lang="en-US" dirty="0" smtClean="0">
                <a:latin typeface="Arial" pitchFamily="34" charset="0"/>
                <a:cs typeface="Arial" pitchFamily="34" charset="0"/>
              </a:rPr>
              <a:t>Grab a “Get Your Board Onboard” Toolkit </a:t>
            </a:r>
          </a:p>
        </p:txBody>
      </p:sp>
      <p:pic>
        <p:nvPicPr>
          <p:cNvPr id="8" name="Picture 2" descr="http://www.cityonahillbc.org/Toolbox.jpg"/>
          <p:cNvPicPr>
            <a:picLocks noChangeAspect="1" noChangeArrowheads="1"/>
          </p:cNvPicPr>
          <p:nvPr/>
        </p:nvPicPr>
        <p:blipFill>
          <a:blip r:embed="rId3" cstate="print">
            <a:clrChange>
              <a:clrFrom>
                <a:srgbClr val="FCFCFC"/>
              </a:clrFrom>
              <a:clrTo>
                <a:srgbClr val="FCFCFC">
                  <a:alpha val="0"/>
                </a:srgbClr>
              </a:clrTo>
            </a:clrChange>
          </a:blip>
          <a:srcRect l="8000" r="9333" b="2804"/>
          <a:stretch>
            <a:fillRect/>
          </a:stretch>
        </p:blipFill>
        <p:spPr bwMode="auto">
          <a:xfrm>
            <a:off x="5008254" y="3081464"/>
            <a:ext cx="3798863" cy="3186143"/>
          </a:xfrm>
          <a:prstGeom prst="roundRect">
            <a:avLst/>
          </a:prstGeom>
          <a:noFill/>
        </p:spPr>
      </p:pic>
      <p:pic>
        <p:nvPicPr>
          <p:cNvPr id="5" name="Picture 4" descr="thumbnail_lander.png"/>
          <p:cNvPicPr>
            <a:picLocks noChangeAspect="1"/>
          </p:cNvPicPr>
          <p:nvPr/>
        </p:nvPicPr>
        <p:blipFill>
          <a:blip r:embed="rId4" cstate="print"/>
          <a:srcRect l="5054" t="2779" r="7802" b="1402"/>
          <a:stretch>
            <a:fillRect/>
          </a:stretch>
        </p:blipFill>
        <p:spPr>
          <a:xfrm>
            <a:off x="485775" y="4219575"/>
            <a:ext cx="1699446" cy="2393950"/>
          </a:xfrm>
          <a:prstGeom prst="rect">
            <a:avLst/>
          </a:prstGeom>
          <a:effectLst>
            <a:outerShdw blurRad="50800" dist="38100" dir="2700000" algn="tl" rotWithShape="0">
              <a:prstClr val="black">
                <a:alpha val="40000"/>
              </a:prstClr>
            </a:outerShdw>
          </a:effectLst>
        </p:spPr>
      </p:pic>
      <p:pic>
        <p:nvPicPr>
          <p:cNvPr id="6" name="Picture 4"/>
          <p:cNvPicPr>
            <a:picLocks noChangeAspect="1" noChangeArrowheads="1"/>
          </p:cNvPicPr>
          <p:nvPr/>
        </p:nvPicPr>
        <p:blipFill>
          <a:blip r:embed="rId5" cstate="print"/>
          <a:srcRect l="1759" t="3147" r="4125" b="3491"/>
          <a:stretch>
            <a:fillRect/>
          </a:stretch>
        </p:blipFill>
        <p:spPr bwMode="auto">
          <a:xfrm>
            <a:off x="4276725" y="5132167"/>
            <a:ext cx="1981200" cy="1475007"/>
          </a:xfrm>
          <a:prstGeom prst="rect">
            <a:avLst/>
          </a:prstGeom>
          <a:noFill/>
          <a:ln w="9525">
            <a:solidFill>
              <a:schemeClr val="bg1"/>
            </a:solidFill>
            <a:miter lim="800000"/>
            <a:headEnd/>
            <a:tailEnd/>
          </a:ln>
          <a:effectLst>
            <a:outerShdw blurRad="50800" dist="38100" dir="2700000" algn="tl" rotWithShape="0">
              <a:prstClr val="black">
                <a:alpha val="40000"/>
              </a:prstClr>
            </a:outerShdw>
          </a:effectLst>
        </p:spPr>
      </p:pic>
      <p:pic>
        <p:nvPicPr>
          <p:cNvPr id="7" name="Picture 3"/>
          <p:cNvPicPr>
            <a:picLocks noChangeAspect="1" noChangeArrowheads="1"/>
          </p:cNvPicPr>
          <p:nvPr/>
        </p:nvPicPr>
        <p:blipFill>
          <a:blip r:embed="rId6" cstate="print"/>
          <a:srcRect l="2291" t="2068" r="3002" b="1921"/>
          <a:stretch>
            <a:fillRect/>
          </a:stretch>
        </p:blipFill>
        <p:spPr bwMode="auto">
          <a:xfrm>
            <a:off x="2362200" y="4343089"/>
            <a:ext cx="1733550" cy="2272023"/>
          </a:xfrm>
          <a:prstGeom prst="rect">
            <a:avLst/>
          </a:prstGeom>
          <a:noFill/>
          <a:ln w="9525">
            <a:solidFill>
              <a:schemeClr val="bg1"/>
            </a:solidFill>
            <a:miter lim="800000"/>
            <a:headEnd/>
            <a:tailEnd/>
          </a:ln>
          <a:effectLst>
            <a:outerShdw blurRad="50800" dist="38100" dir="2700000" algn="tl" rotWithShape="0">
              <a:prstClr val="black">
                <a:alpha val="40000"/>
              </a:prstClr>
            </a:outerShdw>
          </a:effectLst>
        </p:spPr>
      </p:pic>
      <p:sp>
        <p:nvSpPr>
          <p:cNvPr id="9" name="Oval 8"/>
          <p:cNvSpPr/>
          <p:nvPr/>
        </p:nvSpPr>
        <p:spPr bwMode="auto">
          <a:xfrm>
            <a:off x="1781174" y="6162675"/>
            <a:ext cx="466725" cy="533400"/>
          </a:xfrm>
          <a:prstGeom prst="ellipse">
            <a:avLst/>
          </a:prstGeom>
          <a:solidFill>
            <a:srgbClr val="FFAF03"/>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FFFF"/>
                </a:solidFill>
                <a:effectLst/>
                <a:latin typeface="Helvetica 45 Light" pitchFamily="-65" charset="0"/>
                <a:ea typeface="ヒラギノ角ゴ ProN W3" pitchFamily="-65" charset="-128"/>
                <a:cs typeface="ヒラギノ角ゴ ProN W3" pitchFamily="-65" charset="-128"/>
                <a:sym typeface="Helvetica 45 Light" pitchFamily="-65" charset="0"/>
              </a:rPr>
              <a:t>1</a:t>
            </a:r>
            <a:endParaRPr kumimoji="0" lang="en-US" sz="2800" b="1" i="0" u="none" strike="noStrike" cap="none" normalizeH="0" baseline="0" dirty="0">
              <a:ln>
                <a:noFill/>
              </a:ln>
              <a:solidFill>
                <a:srgbClr val="FFFFFF"/>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sp>
        <p:nvSpPr>
          <p:cNvPr id="10" name="Oval 9"/>
          <p:cNvSpPr/>
          <p:nvPr/>
        </p:nvSpPr>
        <p:spPr bwMode="auto">
          <a:xfrm>
            <a:off x="3733799" y="6172200"/>
            <a:ext cx="466725" cy="533400"/>
          </a:xfrm>
          <a:prstGeom prst="ellipse">
            <a:avLst/>
          </a:prstGeom>
          <a:solidFill>
            <a:srgbClr val="FFAF03"/>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b="1" dirty="0" smtClean="0">
                <a:solidFill>
                  <a:srgbClr val="FFFFFF"/>
                </a:solidFill>
                <a:latin typeface="Helvetica 45 Light" pitchFamily="-65" charset="0"/>
                <a:ea typeface="ヒラギノ角ゴ ProN W3" pitchFamily="-65" charset="-128"/>
                <a:cs typeface="ヒラギノ角ゴ ProN W3" pitchFamily="-65" charset="-128"/>
                <a:sym typeface="Helvetica 45 Light" pitchFamily="-65" charset="0"/>
              </a:rPr>
              <a:t>2</a:t>
            </a:r>
            <a:endParaRPr kumimoji="0" lang="en-US" sz="2800" b="1" i="0" u="none" strike="noStrike" cap="none" normalizeH="0" baseline="0" dirty="0">
              <a:ln>
                <a:noFill/>
              </a:ln>
              <a:solidFill>
                <a:srgbClr val="FFFFFF"/>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sp>
        <p:nvSpPr>
          <p:cNvPr id="11" name="Oval 10"/>
          <p:cNvSpPr/>
          <p:nvPr/>
        </p:nvSpPr>
        <p:spPr bwMode="auto">
          <a:xfrm>
            <a:off x="5867399" y="6153150"/>
            <a:ext cx="466725" cy="533400"/>
          </a:xfrm>
          <a:prstGeom prst="ellipse">
            <a:avLst/>
          </a:prstGeom>
          <a:solidFill>
            <a:srgbClr val="FFAF03"/>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b="1" dirty="0" smtClean="0">
                <a:solidFill>
                  <a:srgbClr val="FFFFFF"/>
                </a:solidFill>
                <a:latin typeface="Helvetica 45 Light" pitchFamily="-65" charset="0"/>
                <a:ea typeface="ヒラギノ角ゴ ProN W3" pitchFamily="-65" charset="-128"/>
                <a:cs typeface="ヒラギノ角ゴ ProN W3" pitchFamily="-65" charset="-128"/>
                <a:sym typeface="Helvetica 45 Light" pitchFamily="-65" charset="0"/>
              </a:rPr>
              <a:t>3</a:t>
            </a:r>
            <a:endParaRPr kumimoji="0" lang="en-US" sz="2800" b="1" i="0" u="none" strike="noStrike" cap="none" normalizeH="0" baseline="0" dirty="0">
              <a:ln>
                <a:noFill/>
              </a:ln>
              <a:solidFill>
                <a:srgbClr val="FFFFFF"/>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ounded Rectangle 8"/>
          <p:cNvSpPr/>
          <p:nvPr/>
        </p:nvSpPr>
        <p:spPr bwMode="auto">
          <a:xfrm>
            <a:off x="1290320" y="1747520"/>
            <a:ext cx="6604000" cy="3220720"/>
          </a:xfrm>
          <a:prstGeom prst="roundRect">
            <a:avLst>
              <a:gd name="adj" fmla="val 10358"/>
            </a:avLst>
          </a:prstGeom>
          <a:solidFill>
            <a:srgbClr val="FFFFFF"/>
          </a:solidFill>
          <a:ln w="38100" cap="flat" cmpd="sng" algn="ctr">
            <a:solidFill>
              <a:schemeClr val="accent1"/>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dirty="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sp>
        <p:nvSpPr>
          <p:cNvPr id="11" name="Rectangle 10"/>
          <p:cNvSpPr/>
          <p:nvPr/>
        </p:nvSpPr>
        <p:spPr bwMode="auto">
          <a:xfrm>
            <a:off x="274320" y="6207760"/>
            <a:ext cx="8727440" cy="497840"/>
          </a:xfrm>
          <a:prstGeom prst="rect">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sp>
        <p:nvSpPr>
          <p:cNvPr id="16" name="Rounded Rectangle 15"/>
          <p:cNvSpPr/>
          <p:nvPr/>
        </p:nvSpPr>
        <p:spPr bwMode="auto">
          <a:xfrm>
            <a:off x="619760" y="5608320"/>
            <a:ext cx="8067040" cy="680720"/>
          </a:xfrm>
          <a:prstGeom prst="roundRect">
            <a:avLst>
              <a:gd name="adj" fmla="val 10358"/>
            </a:avLst>
          </a:prstGeom>
          <a:solidFill>
            <a:schemeClr val="accent1"/>
          </a:solidFill>
          <a:ln w="12700" cap="flat" cmpd="sng" algn="ctr">
            <a:solidFill>
              <a:srgbClr val="E0E0E0"/>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dirty="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sp>
        <p:nvSpPr>
          <p:cNvPr id="344082" name="Text Box 18"/>
          <p:cNvSpPr txBox="1">
            <a:spLocks noChangeArrowheads="1"/>
          </p:cNvSpPr>
          <p:nvPr/>
        </p:nvSpPr>
        <p:spPr bwMode="auto">
          <a:xfrm>
            <a:off x="111760" y="1942822"/>
            <a:ext cx="8839200" cy="3493264"/>
          </a:xfrm>
          <a:prstGeom prst="rect">
            <a:avLst/>
          </a:prstGeom>
          <a:noFill/>
          <a:ln w="9525">
            <a:noFill/>
            <a:miter lim="800000"/>
            <a:headEnd/>
            <a:tailEnd/>
          </a:ln>
          <a:effectLst/>
        </p:spPr>
        <p:txBody>
          <a:bodyPr wrap="square">
            <a:spAutoFit/>
          </a:bodyPr>
          <a:lstStyle/>
          <a:p>
            <a:pPr algn="ctr">
              <a:spcBef>
                <a:spcPct val="50000"/>
              </a:spcBef>
            </a:pPr>
            <a:r>
              <a:rPr lang="en-US" sz="2600" dirty="0" err="1">
                <a:solidFill>
                  <a:schemeClr val="accent6"/>
                </a:solidFill>
              </a:rPr>
              <a:t>Convio</a:t>
            </a:r>
            <a:r>
              <a:rPr lang="en-US" sz="2600" b="1" dirty="0" smtClean="0">
                <a:solidFill>
                  <a:schemeClr val="accent6"/>
                </a:solidFill>
              </a:rPr>
              <a:t> </a:t>
            </a:r>
            <a:r>
              <a:rPr lang="en-US" sz="2600" dirty="0" smtClean="0">
                <a:solidFill>
                  <a:schemeClr val="accent6"/>
                </a:solidFill>
              </a:rPr>
              <a:t>Online </a:t>
            </a:r>
            <a:r>
              <a:rPr lang="en-US" sz="2600" dirty="0">
                <a:solidFill>
                  <a:schemeClr val="accent6"/>
                </a:solidFill>
              </a:rPr>
              <a:t>F</a:t>
            </a:r>
            <a:r>
              <a:rPr lang="en-US" sz="2600" dirty="0" smtClean="0">
                <a:solidFill>
                  <a:schemeClr val="accent6"/>
                </a:solidFill>
              </a:rPr>
              <a:t>undraising </a:t>
            </a:r>
            <a:r>
              <a:rPr lang="en-US" sz="2600" dirty="0">
                <a:solidFill>
                  <a:schemeClr val="accent6"/>
                </a:solidFill>
              </a:rPr>
              <a:t>S</a:t>
            </a:r>
            <a:r>
              <a:rPr lang="en-US" sz="2600" dirty="0" smtClean="0">
                <a:solidFill>
                  <a:schemeClr val="accent6"/>
                </a:solidFill>
              </a:rPr>
              <a:t>oftware </a:t>
            </a:r>
          </a:p>
          <a:p>
            <a:pPr algn="ctr">
              <a:spcBef>
                <a:spcPct val="50000"/>
              </a:spcBef>
            </a:pPr>
            <a:r>
              <a:rPr lang="en-US" sz="2600" b="1" dirty="0"/>
              <a:t/>
            </a:r>
            <a:br>
              <a:rPr lang="en-US" sz="2600" b="1" dirty="0"/>
            </a:br>
            <a:r>
              <a:rPr lang="en-US" sz="2600" dirty="0" smtClean="0">
                <a:solidFill>
                  <a:srgbClr val="490E6F"/>
                </a:solidFill>
              </a:rPr>
              <a:t>A Proven</a:t>
            </a:r>
            <a:r>
              <a:rPr lang="en-US" sz="2600" b="1" dirty="0" smtClean="0">
                <a:solidFill>
                  <a:srgbClr val="490E6F"/>
                </a:solidFill>
              </a:rPr>
              <a:t> </a:t>
            </a:r>
            <a:r>
              <a:rPr lang="en-US" sz="2600" dirty="0" smtClean="0">
                <a:solidFill>
                  <a:srgbClr val="490E6F"/>
                </a:solidFill>
              </a:rPr>
              <a:t>Action </a:t>
            </a:r>
            <a:r>
              <a:rPr lang="en-US" sz="2600" dirty="0" smtClean="0">
                <a:solidFill>
                  <a:srgbClr val="490E6F"/>
                </a:solidFill>
              </a:rPr>
              <a:t>Plan (inc. Production)</a:t>
            </a:r>
            <a:endParaRPr lang="en-US" sz="2600" dirty="0" smtClean="0">
              <a:solidFill>
                <a:srgbClr val="490E6F"/>
              </a:solidFill>
            </a:endParaRPr>
          </a:p>
          <a:p>
            <a:pPr algn="ctr"/>
            <a:r>
              <a:rPr lang="en-US" sz="2600" b="1" dirty="0" smtClean="0"/>
              <a:t/>
            </a:r>
            <a:br>
              <a:rPr lang="en-US" sz="2600" b="1" dirty="0" smtClean="0"/>
            </a:br>
            <a:r>
              <a:rPr lang="en-US" sz="2600" b="1" dirty="0" smtClean="0"/>
              <a:t/>
            </a:r>
            <a:br>
              <a:rPr lang="en-US" sz="2600" b="1" dirty="0" smtClean="0"/>
            </a:br>
            <a:r>
              <a:rPr lang="en-US" sz="2600" dirty="0" smtClean="0">
                <a:solidFill>
                  <a:srgbClr val="490E6F"/>
                </a:solidFill>
              </a:rPr>
              <a:t>Capacity-Building </a:t>
            </a:r>
            <a:r>
              <a:rPr lang="en-US" sz="2600" dirty="0" smtClean="0">
                <a:solidFill>
                  <a:srgbClr val="490E6F"/>
                </a:solidFill>
              </a:rPr>
              <a:t>Consulting</a:t>
            </a:r>
            <a:endParaRPr lang="en-US" sz="2600" dirty="0" smtClean="0">
              <a:solidFill>
                <a:srgbClr val="490E6F"/>
              </a:solidFill>
            </a:endParaRPr>
          </a:p>
          <a:p>
            <a:pPr algn="ctr"/>
            <a:endParaRPr lang="en-US" sz="2600" b="1" dirty="0" smtClean="0"/>
          </a:p>
          <a:p>
            <a:pPr algn="ctr"/>
            <a:endParaRPr lang="en-US" sz="2600" b="1" dirty="0"/>
          </a:p>
        </p:txBody>
      </p:sp>
      <p:pic>
        <p:nvPicPr>
          <p:cNvPr id="7" name="Picture 6" descr="Convio_Go_RGB.eps"/>
          <p:cNvPicPr>
            <a:picLocks noChangeAspect="1"/>
          </p:cNvPicPr>
          <p:nvPr/>
        </p:nvPicPr>
        <p:blipFill>
          <a:blip r:embed="rId4" cstate="print"/>
          <a:stretch>
            <a:fillRect/>
          </a:stretch>
        </p:blipFill>
        <p:spPr>
          <a:xfrm>
            <a:off x="2382521" y="762000"/>
            <a:ext cx="4038600" cy="610486"/>
          </a:xfrm>
          <a:prstGeom prst="rect">
            <a:avLst/>
          </a:prstGeom>
          <a:effectLst>
            <a:reflection stA="0" endPos="0" dir="5400000" sy="-100000" algn="bl" rotWithShape="0"/>
          </a:effectLst>
        </p:spPr>
      </p:pic>
      <p:sp>
        <p:nvSpPr>
          <p:cNvPr id="10" name="TextBox 9"/>
          <p:cNvSpPr txBox="1"/>
          <p:nvPr/>
        </p:nvSpPr>
        <p:spPr>
          <a:xfrm>
            <a:off x="882025" y="5354320"/>
            <a:ext cx="7802585" cy="1200329"/>
          </a:xfrm>
          <a:prstGeom prst="rect">
            <a:avLst/>
          </a:prstGeom>
          <a:noFill/>
        </p:spPr>
        <p:txBody>
          <a:bodyPr wrap="none" rtlCol="0">
            <a:spAutoFit/>
          </a:bodyPr>
          <a:lstStyle/>
          <a:p>
            <a:r>
              <a:rPr lang="en-US" sz="2400" b="1" dirty="0" smtClean="0">
                <a:solidFill>
                  <a:srgbClr val="FFFFFF"/>
                </a:solidFill>
              </a:rPr>
              <a:t> </a:t>
            </a:r>
            <a:br>
              <a:rPr lang="en-US" sz="2400" b="1" dirty="0" smtClean="0">
                <a:solidFill>
                  <a:srgbClr val="FFFFFF"/>
                </a:solidFill>
              </a:rPr>
            </a:br>
            <a:r>
              <a:rPr lang="en-US" sz="2400" b="1" dirty="0" smtClean="0">
                <a:solidFill>
                  <a:srgbClr val="FFFFFF"/>
                </a:solidFill>
              </a:rPr>
              <a:t>Tangible Results Today &amp; </a:t>
            </a:r>
            <a:r>
              <a:rPr lang="en-US" sz="2400" b="1" dirty="0" smtClean="0">
                <a:solidFill>
                  <a:srgbClr val="FFFFFF"/>
                </a:solidFill>
              </a:rPr>
              <a:t>Know-How </a:t>
            </a:r>
            <a:r>
              <a:rPr lang="en-US" sz="2400" b="1" dirty="0" smtClean="0">
                <a:solidFill>
                  <a:srgbClr val="FFFFFF"/>
                </a:solidFill>
              </a:rPr>
              <a:t>For Tomorrow </a:t>
            </a:r>
          </a:p>
          <a:p>
            <a:endParaRPr lang="en-US" sz="2400" b="1" dirty="0">
              <a:solidFill>
                <a:srgbClr val="FFFFFF"/>
              </a:solidFill>
            </a:endParaRPr>
          </a:p>
        </p:txBody>
      </p:sp>
      <p:sp>
        <p:nvSpPr>
          <p:cNvPr id="12" name="TextBox 11"/>
          <p:cNvSpPr txBox="1"/>
          <p:nvPr/>
        </p:nvSpPr>
        <p:spPr>
          <a:xfrm>
            <a:off x="4018280" y="2082800"/>
            <a:ext cx="723876" cy="1200329"/>
          </a:xfrm>
          <a:prstGeom prst="rect">
            <a:avLst/>
          </a:prstGeom>
          <a:noFill/>
          <a:effectLst>
            <a:outerShdw blurRad="50800" dist="38100" dir="2700000">
              <a:srgbClr val="000000">
                <a:alpha val="43000"/>
              </a:srgbClr>
            </a:outerShdw>
          </a:effectLst>
        </p:spPr>
        <p:txBody>
          <a:bodyPr wrap="none" rtlCol="0">
            <a:spAutoFit/>
          </a:bodyPr>
          <a:lstStyle/>
          <a:p>
            <a:r>
              <a:rPr lang="en-US" sz="7200" b="1" dirty="0" smtClean="0">
                <a:solidFill>
                  <a:schemeClr val="accent5"/>
                </a:solidFill>
              </a:rPr>
              <a:t>+</a:t>
            </a:r>
            <a:endParaRPr lang="en-US" sz="7200" b="1" dirty="0">
              <a:solidFill>
                <a:schemeClr val="accent5"/>
              </a:solidFill>
            </a:endParaRPr>
          </a:p>
        </p:txBody>
      </p:sp>
      <p:sp>
        <p:nvSpPr>
          <p:cNvPr id="13" name="TextBox 12"/>
          <p:cNvSpPr txBox="1"/>
          <p:nvPr/>
        </p:nvSpPr>
        <p:spPr>
          <a:xfrm>
            <a:off x="4018280" y="3180080"/>
            <a:ext cx="723876" cy="1200329"/>
          </a:xfrm>
          <a:prstGeom prst="rect">
            <a:avLst/>
          </a:prstGeom>
          <a:noFill/>
          <a:effectLst>
            <a:outerShdw blurRad="50800" dist="38100" dir="2700000">
              <a:srgbClr val="000000">
                <a:alpha val="43000"/>
              </a:srgbClr>
            </a:outerShdw>
          </a:effectLst>
        </p:spPr>
        <p:txBody>
          <a:bodyPr wrap="none" rtlCol="0">
            <a:spAutoFit/>
          </a:bodyPr>
          <a:lstStyle/>
          <a:p>
            <a:r>
              <a:rPr lang="en-US" sz="7200" b="1" dirty="0" smtClean="0">
                <a:solidFill>
                  <a:srgbClr val="FFBA00"/>
                </a:solidFill>
              </a:rPr>
              <a:t>+</a:t>
            </a:r>
            <a:endParaRPr lang="en-US" sz="7200" b="1" dirty="0">
              <a:solidFill>
                <a:srgbClr val="FFBA00"/>
              </a:solidFill>
            </a:endParaRPr>
          </a:p>
        </p:txBody>
      </p:sp>
      <p:sp>
        <p:nvSpPr>
          <p:cNvPr id="14" name="TextBox 13"/>
          <p:cNvSpPr txBox="1"/>
          <p:nvPr/>
        </p:nvSpPr>
        <p:spPr>
          <a:xfrm>
            <a:off x="4018280" y="4632960"/>
            <a:ext cx="723876" cy="1200329"/>
          </a:xfrm>
          <a:prstGeom prst="rect">
            <a:avLst/>
          </a:prstGeom>
          <a:noFill/>
          <a:effectLst>
            <a:outerShdw blurRad="50800" dist="38100" dir="2700000">
              <a:srgbClr val="000000">
                <a:alpha val="43000"/>
              </a:srgbClr>
            </a:outerShdw>
          </a:effectLst>
        </p:spPr>
        <p:txBody>
          <a:bodyPr wrap="none" rtlCol="0">
            <a:spAutoFit/>
          </a:bodyPr>
          <a:lstStyle/>
          <a:p>
            <a:r>
              <a:rPr lang="en-US" sz="7200" b="1" dirty="0" smtClean="0">
                <a:solidFill>
                  <a:srgbClr val="FFBA00"/>
                </a:solidFill>
              </a:rPr>
              <a:t>=</a:t>
            </a:r>
            <a:endParaRPr lang="en-US" sz="7200" b="1" dirty="0">
              <a:solidFill>
                <a:srgbClr val="FFBA00"/>
              </a:solidFill>
            </a:endParaRPr>
          </a:p>
        </p:txBody>
      </p:sp>
      <p:graphicFrame>
        <p:nvGraphicFramePr>
          <p:cNvPr id="92161" name="Object 6"/>
          <p:cNvGraphicFramePr>
            <a:graphicFrameLocks noChangeAspect="1"/>
          </p:cNvGraphicFramePr>
          <p:nvPr/>
        </p:nvGraphicFramePr>
        <p:xfrm>
          <a:off x="1143000" y="1568450"/>
          <a:ext cx="6953250" cy="4043363"/>
        </p:xfrm>
        <a:graphic>
          <a:graphicData uri="http://schemas.openxmlformats.org/presentationml/2006/ole">
            <p:oleObj spid="_x0000_s270338" name="Image" r:id="rId5" imgW="3250794" imgH="2526984" progId="">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61"/>
                                        </p:tgtEl>
                                        <p:attrNameLst>
                                          <p:attrName>style.visibility</p:attrName>
                                        </p:attrNameLst>
                                      </p:cBhvr>
                                      <p:to>
                                        <p:strVal val="visible"/>
                                      </p:to>
                                    </p:set>
                                    <p:animEffect transition="in" filter="fade">
                                      <p:cBhvr>
                                        <p:cTn id="7" dur="500"/>
                                        <p:tgtEl>
                                          <p:spTgt spid="92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ast-track image.jpg"/>
          <p:cNvPicPr>
            <a:picLocks noChangeAspect="1"/>
          </p:cNvPicPr>
          <p:nvPr/>
        </p:nvPicPr>
        <p:blipFill>
          <a:blip r:embed="rId3" cstate="print"/>
          <a:stretch>
            <a:fillRect/>
          </a:stretch>
        </p:blipFill>
        <p:spPr>
          <a:xfrm>
            <a:off x="341376" y="755904"/>
            <a:ext cx="8461248" cy="5346192"/>
          </a:xfrm>
          <a:prstGeom prst="rect">
            <a:avLst/>
          </a:prstGeom>
        </p:spPr>
      </p:pic>
      <p:sp>
        <p:nvSpPr>
          <p:cNvPr id="5" name="Rectangle 4"/>
          <p:cNvSpPr/>
          <p:nvPr/>
        </p:nvSpPr>
        <p:spPr bwMode="auto">
          <a:xfrm>
            <a:off x="152400" y="6172200"/>
            <a:ext cx="2362200" cy="381000"/>
          </a:xfrm>
          <a:prstGeom prst="rect">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sp>
        <p:nvSpPr>
          <p:cNvPr id="7" name="Rectangle 6"/>
          <p:cNvSpPr/>
          <p:nvPr/>
        </p:nvSpPr>
        <p:spPr bwMode="auto">
          <a:xfrm>
            <a:off x="1517649" y="4400551"/>
            <a:ext cx="6282267" cy="1647824"/>
          </a:xfrm>
          <a:prstGeom prst="rect">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dirty="0" smtClean="0"/>
              <a:t/>
            </a:r>
            <a:br>
              <a:rPr lang="en-US" dirty="0" smtClean="0"/>
            </a:br>
            <a:r>
              <a:rPr lang="en-US" sz="2400" b="1" dirty="0" smtClean="0"/>
              <a:t>Thanks for Watching!  </a:t>
            </a:r>
            <a:endParaRPr lang="en-US" sz="2000" b="1" dirty="0" smtClean="0"/>
          </a:p>
          <a:p>
            <a:pPr algn="ctr"/>
            <a:endParaRPr lang="en-US" sz="1400" b="1" dirty="0" smtClean="0"/>
          </a:p>
          <a:p>
            <a:pPr algn="ctr"/>
            <a:r>
              <a:rPr lang="en-US" dirty="0" smtClean="0"/>
              <a:t>Questions? Email Danielle Springer: </a:t>
            </a:r>
            <a:r>
              <a:rPr lang="en-US" dirty="0" smtClean="0">
                <a:hlinkClick r:id="rId4"/>
              </a:rPr>
              <a:t>dspringer@convio.com</a:t>
            </a:r>
            <a:endParaRPr lang="en-US" dirty="0" smtClean="0"/>
          </a:p>
          <a:p>
            <a:pPr algn="ctr"/>
            <a:r>
              <a:rPr lang="en-US" dirty="0" smtClean="0"/>
              <a:t>Or v</a:t>
            </a:r>
            <a:r>
              <a:rPr lang="en-US" dirty="0" smtClean="0"/>
              <a:t>isit </a:t>
            </a:r>
            <a:r>
              <a:rPr lang="en-US" dirty="0" smtClean="0">
                <a:hlinkClick r:id="rId5"/>
              </a:rPr>
              <a:t>www.convio.com/go</a:t>
            </a:r>
            <a:r>
              <a:rPr lang="en-US" dirty="0" smtClean="0"/>
              <a:t> </a:t>
            </a:r>
            <a:endParaRPr lang="en-US" dirty="0" smtClean="0"/>
          </a:p>
          <a:p>
            <a:pPr algn="ctr"/>
            <a:r>
              <a:rPr lang="en-US" dirty="0" smtClean="0"/>
              <a:t>O</a:t>
            </a:r>
            <a:r>
              <a:rPr lang="en-US" dirty="0" smtClean="0"/>
              <a:t>r </a:t>
            </a:r>
            <a:r>
              <a:rPr lang="en-US" dirty="0" smtClean="0"/>
              <a:t>call </a:t>
            </a:r>
            <a:r>
              <a:rPr lang="en-US" dirty="0" smtClean="0"/>
              <a:t>1-888-528-9501</a:t>
            </a:r>
            <a:endParaRPr lang="en-US" dirty="0" smtClean="0"/>
          </a:p>
          <a:p>
            <a:pPr algn="ctr"/>
            <a:r>
              <a:rPr lang="en-US" b="1" dirty="0" smtClean="0"/>
              <a:t> </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0" dirty="0" smtClean="0"/>
              <a:t>Building Your Email List</a:t>
            </a:r>
            <a:r>
              <a:rPr lang="en-US" b="0" i="1" dirty="0" smtClean="0"/>
              <a:t> </a:t>
            </a:r>
            <a:r>
              <a:rPr lang="en-US" i="1" u="sng" dirty="0" smtClean="0"/>
              <a:t>is</a:t>
            </a:r>
            <a:r>
              <a:rPr lang="en-US" b="0" dirty="0" smtClean="0"/>
              <a:t/>
            </a:r>
            <a:br>
              <a:rPr lang="en-US" b="0" dirty="0" smtClean="0"/>
            </a:br>
            <a:r>
              <a:rPr lang="en-US" i="1" dirty="0" smtClean="0"/>
              <a:t>Donor Prospecting</a:t>
            </a:r>
            <a:endParaRPr lang="en-US" i="1" dirty="0"/>
          </a:p>
        </p:txBody>
      </p:sp>
      <p:sp>
        <p:nvSpPr>
          <p:cNvPr id="8" name="Rectangle 7"/>
          <p:cNvSpPr/>
          <p:nvPr/>
        </p:nvSpPr>
        <p:spPr>
          <a:xfrm>
            <a:off x="304800" y="304800"/>
            <a:ext cx="3038011" cy="6247864"/>
          </a:xfrm>
          <a:prstGeom prst="rect">
            <a:avLst/>
          </a:prstGeom>
          <a:noFill/>
        </p:spPr>
        <p:txBody>
          <a:bodyPr wrap="none" lIns="91440" tIns="45720" rIns="91440" bIns="45720">
            <a:spAutoFit/>
          </a:bodyPr>
          <a:lstStyle/>
          <a:p>
            <a:pPr algn="ctr"/>
            <a:r>
              <a:rPr lang="en-US" sz="40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a:t>
            </a:r>
            <a:endParaRPr lang="en-US" sz="40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Rectangle 8"/>
          <p:cNvSpPr/>
          <p:nvPr/>
        </p:nvSpPr>
        <p:spPr>
          <a:xfrm>
            <a:off x="381001" y="457200"/>
            <a:ext cx="2690160" cy="707886"/>
          </a:xfrm>
          <a:prstGeom prst="rect">
            <a:avLst/>
          </a:prstGeom>
          <a:noFill/>
        </p:spPr>
        <p:txBody>
          <a:bodyPr wrap="none" lIns="91440" tIns="45720" rIns="91440" bIns="45720">
            <a:spAutoFit/>
          </a:bodyPr>
          <a:lstStyle/>
          <a:p>
            <a:pPr algn="ct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Secret #</a:t>
            </a:r>
            <a:endParaRPr 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pSp>
        <p:nvGrpSpPr>
          <p:cNvPr id="14" name="Group 13"/>
          <p:cNvGrpSpPr/>
          <p:nvPr/>
        </p:nvGrpSpPr>
        <p:grpSpPr>
          <a:xfrm>
            <a:off x="3352166" y="1667566"/>
            <a:ext cx="5515239" cy="4153452"/>
            <a:chOff x="2819400" y="1371600"/>
            <a:chExt cx="6172200" cy="4648200"/>
          </a:xfrm>
        </p:grpSpPr>
        <p:graphicFrame>
          <p:nvGraphicFramePr>
            <p:cNvPr id="10" name="Chart 9"/>
            <p:cNvGraphicFramePr/>
            <p:nvPr/>
          </p:nvGraphicFramePr>
          <p:xfrm>
            <a:off x="2819400" y="1371600"/>
            <a:ext cx="6172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042410" y="1893147"/>
              <a:ext cx="2892652" cy="344439"/>
            </a:xfrm>
            <a:prstGeom prst="rect">
              <a:avLst/>
            </a:prstGeom>
            <a:solidFill>
              <a:schemeClr val="accent6"/>
            </a:solidFill>
            <a:ln w="19050" cap="flat" cmpd="sng" algn="ctr">
              <a:solidFill>
                <a:schemeClr val="accent6"/>
              </a:solidFill>
              <a:prstDash val="solid"/>
              <a:round/>
              <a:headEnd type="none" w="med" len="med"/>
              <a:tailEnd type="none" w="med" len="med"/>
            </a:ln>
          </p:spPr>
          <p:txBody>
            <a:bodyPr wrap="square" rtlCol="0">
              <a:spAutoFit/>
            </a:bodyPr>
            <a:lstStyle/>
            <a:p>
              <a:pPr algn="ctr"/>
              <a:r>
                <a:rPr lang="en-US" sz="1400" dirty="0" smtClean="0">
                  <a:solidFill>
                    <a:srgbClr val="FFFFFF"/>
                  </a:solidFill>
                </a:rPr>
                <a:t>Cumulative Online Revenue</a:t>
              </a:r>
            </a:p>
          </p:txBody>
        </p:sp>
        <p:sp>
          <p:nvSpPr>
            <p:cNvPr id="7" name="TextBox 6"/>
            <p:cNvSpPr txBox="1"/>
            <p:nvPr/>
          </p:nvSpPr>
          <p:spPr>
            <a:xfrm>
              <a:off x="4613966" y="2416314"/>
              <a:ext cx="1878038" cy="344439"/>
            </a:xfrm>
            <a:prstGeom prst="rect">
              <a:avLst/>
            </a:prstGeom>
            <a:solidFill>
              <a:schemeClr val="accent1"/>
            </a:solidFill>
            <a:ln w="19050" cap="flat" cmpd="sng" algn="ctr">
              <a:solidFill>
                <a:schemeClr val="accent1"/>
              </a:solidFill>
              <a:prstDash val="solid"/>
              <a:round/>
              <a:headEnd type="none" w="med" len="med"/>
              <a:tailEnd type="none" w="med" len="med"/>
            </a:ln>
          </p:spPr>
          <p:txBody>
            <a:bodyPr wrap="square" rtlCol="0">
              <a:spAutoFit/>
            </a:bodyPr>
            <a:lstStyle/>
            <a:p>
              <a:pPr algn="ctr"/>
              <a:r>
                <a:rPr lang="en-US" sz="1400" dirty="0" smtClean="0">
                  <a:solidFill>
                    <a:srgbClr val="FFFFFF"/>
                  </a:solidFill>
                </a:rPr>
                <a:t># Email Records</a:t>
              </a:r>
            </a:p>
          </p:txBody>
        </p:sp>
        <p:cxnSp>
          <p:nvCxnSpPr>
            <p:cNvPr id="12" name="Straight Connector 11"/>
            <p:cNvCxnSpPr/>
            <p:nvPr/>
          </p:nvCxnSpPr>
          <p:spPr bwMode="auto">
            <a:xfrm rot="10800000">
              <a:off x="6935068" y="2106236"/>
              <a:ext cx="696071" cy="319892"/>
            </a:xfrm>
            <a:prstGeom prst="line">
              <a:avLst/>
            </a:prstGeom>
            <a:solidFill>
              <a:srgbClr val="FFAF03"/>
            </a:solidFill>
            <a:ln w="19050" cap="flat" cmpd="sng" algn="ctr">
              <a:solidFill>
                <a:srgbClr val="490E6F"/>
              </a:solidFill>
              <a:prstDash val="solid"/>
              <a:round/>
              <a:headEnd type="none" w="med" len="med"/>
              <a:tailEnd type="none" w="med" len="med"/>
            </a:ln>
            <a:effectLst/>
          </p:spPr>
        </p:cxnSp>
        <p:cxnSp>
          <p:nvCxnSpPr>
            <p:cNvPr id="13" name="Straight Connector 12"/>
            <p:cNvCxnSpPr/>
            <p:nvPr/>
          </p:nvCxnSpPr>
          <p:spPr bwMode="auto">
            <a:xfrm rot="10800000">
              <a:off x="6502162" y="2645160"/>
              <a:ext cx="759445" cy="264202"/>
            </a:xfrm>
            <a:prstGeom prst="line">
              <a:avLst/>
            </a:prstGeom>
            <a:solidFill>
              <a:srgbClr val="FFAF03"/>
            </a:solidFill>
            <a:ln w="19050" cap="flat" cmpd="sng" algn="ctr">
              <a:solidFill>
                <a:schemeClr val="accent1"/>
              </a:solidFill>
              <a:prstDash val="solid"/>
              <a:round/>
              <a:headEnd type="none" w="med" len="med"/>
              <a:tailEnd type="none" w="med" len="med"/>
            </a:ln>
            <a:effectLst/>
          </p:spPr>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srcRect l="2128" t="-694" r="1596" b="26911"/>
          <a:stretch>
            <a:fillRect/>
          </a:stretch>
        </p:blipFill>
        <p:spPr bwMode="auto">
          <a:xfrm>
            <a:off x="4508500" y="-86142"/>
            <a:ext cx="4486737" cy="7033042"/>
          </a:xfrm>
          <a:prstGeom prst="rect">
            <a:avLst/>
          </a:prstGeom>
          <a:noFill/>
          <a:ln w="9525">
            <a:noFill/>
            <a:miter lim="800000"/>
            <a:headEnd/>
            <a:tailEnd/>
          </a:ln>
          <a:effectLst>
            <a:outerShdw blurRad="63500" sx="101000" sy="101000" algn="ctr">
              <a:srgbClr val="000000">
                <a:alpha val="43000"/>
              </a:srgbClr>
            </a:outerShdw>
          </a:effectLst>
        </p:spPr>
      </p:pic>
      <p:sp>
        <p:nvSpPr>
          <p:cNvPr id="33795" name="Rectangle 2"/>
          <p:cNvSpPr>
            <a:spLocks noGrp="1" noChangeArrowheads="1"/>
          </p:cNvSpPr>
          <p:nvPr>
            <p:ph type="title"/>
          </p:nvPr>
        </p:nvSpPr>
        <p:spPr>
          <a:xfrm>
            <a:off x="571500" y="244552"/>
            <a:ext cx="3098800" cy="808323"/>
          </a:xfrm>
        </p:spPr>
        <p:txBody>
          <a:bodyPr/>
          <a:lstStyle/>
          <a:p>
            <a:pPr eaLnBrk="1" hangingPunct="1"/>
            <a:r>
              <a:rPr lang="en-US" dirty="0" smtClean="0"/>
              <a:t>List Growth</a:t>
            </a:r>
          </a:p>
        </p:txBody>
      </p:sp>
      <p:sp>
        <p:nvSpPr>
          <p:cNvPr id="7" name="Content Placeholder 6"/>
          <p:cNvSpPr>
            <a:spLocks noGrp="1"/>
          </p:cNvSpPr>
          <p:nvPr>
            <p:ph idx="1"/>
          </p:nvPr>
        </p:nvSpPr>
        <p:spPr>
          <a:xfrm>
            <a:off x="575734" y="3035300"/>
            <a:ext cx="3424766" cy="2514600"/>
          </a:xfrm>
        </p:spPr>
        <p:txBody>
          <a:bodyPr/>
          <a:lstStyle/>
          <a:p>
            <a:pPr>
              <a:buNone/>
            </a:pPr>
            <a:r>
              <a:rPr lang="en-US" sz="2000" b="1" dirty="0" smtClean="0"/>
              <a:t>Joined Go! April 2009</a:t>
            </a:r>
          </a:p>
          <a:p>
            <a:r>
              <a:rPr lang="en-US" sz="2000" dirty="0" smtClean="0"/>
              <a:t>Fielded petition</a:t>
            </a:r>
          </a:p>
          <a:p>
            <a:r>
              <a:rPr lang="en-US" sz="2000" dirty="0" smtClean="0"/>
              <a:t>Doubled their list</a:t>
            </a:r>
          </a:p>
          <a:p>
            <a:r>
              <a:rPr lang="en-US" sz="2000" dirty="0" smtClean="0"/>
              <a:t>Boosted revenue </a:t>
            </a:r>
            <a:r>
              <a:rPr lang="en-US" sz="2000" b="1" dirty="0" smtClean="0"/>
              <a:t>600%</a:t>
            </a:r>
          </a:p>
          <a:p>
            <a:endParaRPr lang="en-US" sz="2000" dirty="0"/>
          </a:p>
        </p:txBody>
      </p:sp>
      <p:pic>
        <p:nvPicPr>
          <p:cNvPr id="18" name="Picture 2"/>
          <p:cNvPicPr>
            <a:picLocks noChangeAspect="1" noChangeArrowheads="1"/>
          </p:cNvPicPr>
          <p:nvPr/>
        </p:nvPicPr>
        <p:blipFill>
          <a:blip r:embed="rId3" cstate="print"/>
          <a:srcRect l="2225" t="256" r="84425" b="93459"/>
          <a:stretch>
            <a:fillRect/>
          </a:stretch>
        </p:blipFill>
        <p:spPr bwMode="auto">
          <a:xfrm>
            <a:off x="812800" y="1638300"/>
            <a:ext cx="989135" cy="952500"/>
          </a:xfrm>
          <a:prstGeom prst="rect">
            <a:avLst/>
          </a:prstGeom>
          <a:noFill/>
          <a:ln w="9525">
            <a:noFill/>
            <a:miter lim="800000"/>
            <a:headEnd/>
            <a:tailEnd/>
          </a:ln>
        </p:spPr>
      </p:pic>
      <p:sp>
        <p:nvSpPr>
          <p:cNvPr id="19" name="Rectangle 18"/>
          <p:cNvSpPr/>
          <p:nvPr/>
        </p:nvSpPr>
        <p:spPr bwMode="auto">
          <a:xfrm>
            <a:off x="635000" y="1511300"/>
            <a:ext cx="1385455" cy="1219200"/>
          </a:xfrm>
          <a:prstGeom prst="rect">
            <a:avLst/>
          </a:prstGeom>
          <a:noFill/>
          <a:ln w="12700" cap="flat" cmpd="sng" algn="ctr">
            <a:solidFill>
              <a:srgbClr val="4E6A8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7300" y="612853"/>
            <a:ext cx="3175000" cy="441248"/>
          </a:xfrm>
        </p:spPr>
        <p:txBody>
          <a:bodyPr/>
          <a:lstStyle/>
          <a:p>
            <a:r>
              <a:rPr lang="en-US" b="0" dirty="0" smtClean="0"/>
              <a:t>| by the numbers</a:t>
            </a:r>
            <a:endParaRPr lang="en-US" b="0" dirty="0"/>
          </a:p>
        </p:txBody>
      </p:sp>
      <p:sp>
        <p:nvSpPr>
          <p:cNvPr id="5" name="TextBox 4"/>
          <p:cNvSpPr txBox="1"/>
          <p:nvPr/>
        </p:nvSpPr>
        <p:spPr>
          <a:xfrm>
            <a:off x="889000" y="4559300"/>
            <a:ext cx="7823200" cy="1107996"/>
          </a:xfrm>
          <a:prstGeom prst="rect">
            <a:avLst/>
          </a:prstGeom>
          <a:noFill/>
        </p:spPr>
        <p:txBody>
          <a:bodyPr wrap="square" rtlCol="0">
            <a:spAutoFit/>
          </a:bodyPr>
          <a:lstStyle/>
          <a:p>
            <a:pPr marL="0" lvl="1" algn="ctr"/>
            <a:r>
              <a:rPr lang="en-US" sz="2400" dirty="0" smtClean="0"/>
              <a:t>Average new emails gathered </a:t>
            </a:r>
          </a:p>
          <a:p>
            <a:pPr marL="0" lvl="1" algn="ctr"/>
            <a:r>
              <a:rPr lang="en-US" sz="2400" dirty="0" smtClean="0"/>
              <a:t>via list growth campaign</a:t>
            </a:r>
          </a:p>
          <a:p>
            <a:pPr algn="ctr"/>
            <a:endParaRPr lang="en-US" dirty="0"/>
          </a:p>
        </p:txBody>
      </p:sp>
      <p:sp>
        <p:nvSpPr>
          <p:cNvPr id="9" name="Rectangle 8"/>
          <p:cNvSpPr/>
          <p:nvPr/>
        </p:nvSpPr>
        <p:spPr>
          <a:xfrm>
            <a:off x="2568634" y="1358900"/>
            <a:ext cx="4463932" cy="3170099"/>
          </a:xfrm>
          <a:prstGeom prst="rect">
            <a:avLst/>
          </a:prstGeom>
          <a:noFill/>
        </p:spPr>
        <p:txBody>
          <a:bodyPr wrap="none" lIns="91440" tIns="45720" rIns="91440" bIns="45720">
            <a:spAutoFit/>
          </a:bodyPr>
          <a:lstStyle/>
          <a:p>
            <a:pPr algn="ctr"/>
            <a:r>
              <a:rPr lang="en-US" sz="20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399</a:t>
            </a:r>
            <a:endParaRPr lang="en-US" sz="20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Rectangle 9"/>
          <p:cNvSpPr/>
          <p:nvPr/>
        </p:nvSpPr>
        <p:spPr>
          <a:xfrm>
            <a:off x="611501" y="457200"/>
            <a:ext cx="3118162" cy="707886"/>
          </a:xfrm>
          <a:prstGeom prst="rect">
            <a:avLst/>
          </a:prstGeom>
          <a:noFill/>
        </p:spPr>
        <p:txBody>
          <a:bodyPr wrap="none" lIns="91440" tIns="45720" rIns="91440" bIns="45720">
            <a:spAutoFit/>
          </a:bodyPr>
          <a:lstStyle/>
          <a:p>
            <a:pPr algn="ct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Secret # 1</a:t>
            </a:r>
            <a:endParaRPr 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7300" y="612853"/>
            <a:ext cx="3175000" cy="441248"/>
          </a:xfrm>
        </p:spPr>
        <p:txBody>
          <a:bodyPr/>
          <a:lstStyle/>
          <a:p>
            <a:r>
              <a:rPr lang="en-US" b="0" dirty="0" smtClean="0"/>
              <a:t>| by the numbers</a:t>
            </a:r>
            <a:endParaRPr lang="en-US" b="0" dirty="0"/>
          </a:p>
        </p:txBody>
      </p:sp>
      <p:sp>
        <p:nvSpPr>
          <p:cNvPr id="9" name="Rectangle 8"/>
          <p:cNvSpPr/>
          <p:nvPr/>
        </p:nvSpPr>
        <p:spPr>
          <a:xfrm>
            <a:off x="2639392" y="1358900"/>
            <a:ext cx="4322417" cy="3170099"/>
          </a:xfrm>
          <a:prstGeom prst="rect">
            <a:avLst/>
          </a:prstGeom>
          <a:noFill/>
        </p:spPr>
        <p:txBody>
          <a:bodyPr wrap="none" lIns="91440" tIns="45720" rIns="91440" bIns="45720">
            <a:spAutoFit/>
          </a:bodyPr>
          <a:lstStyle/>
          <a:p>
            <a:pPr algn="ctr"/>
            <a:r>
              <a:rPr lang="en-US" sz="20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$11</a:t>
            </a:r>
            <a:endParaRPr lang="en-US" sz="20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Rectangle 9"/>
          <p:cNvSpPr/>
          <p:nvPr/>
        </p:nvSpPr>
        <p:spPr>
          <a:xfrm>
            <a:off x="611501" y="457200"/>
            <a:ext cx="3118162" cy="707886"/>
          </a:xfrm>
          <a:prstGeom prst="rect">
            <a:avLst/>
          </a:prstGeom>
          <a:noFill/>
        </p:spPr>
        <p:txBody>
          <a:bodyPr wrap="none" lIns="91440" tIns="45720" rIns="91440" bIns="45720">
            <a:spAutoFit/>
          </a:bodyPr>
          <a:lstStyle/>
          <a:p>
            <a:pPr algn="ct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Secret # 1</a:t>
            </a:r>
            <a:endParaRPr 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TextBox 5"/>
          <p:cNvSpPr txBox="1"/>
          <p:nvPr/>
        </p:nvSpPr>
        <p:spPr>
          <a:xfrm>
            <a:off x="1295400" y="4699000"/>
            <a:ext cx="7162800" cy="738664"/>
          </a:xfrm>
          <a:prstGeom prst="rect">
            <a:avLst/>
          </a:prstGeom>
          <a:noFill/>
        </p:spPr>
        <p:txBody>
          <a:bodyPr wrap="square" rtlCol="0">
            <a:spAutoFit/>
          </a:bodyPr>
          <a:lstStyle/>
          <a:p>
            <a:pPr marL="0" lvl="1"/>
            <a:r>
              <a:rPr lang="en-US" sz="2400" dirty="0" smtClean="0"/>
              <a:t>Average annual online revenue per email address</a:t>
            </a: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4357686" y="275119"/>
            <a:ext cx="4439179" cy="6264062"/>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2173817" y="2362199"/>
            <a:ext cx="1928502" cy="2836334"/>
          </a:xfrm>
          <a:prstGeom prst="rect">
            <a:avLst/>
          </a:prstGeom>
          <a:noFill/>
          <a:ln w="9525">
            <a:noFill/>
            <a:miter lim="800000"/>
            <a:headEnd/>
            <a:tailEnd/>
          </a:ln>
        </p:spPr>
      </p:pic>
      <p:sp>
        <p:nvSpPr>
          <p:cNvPr id="58370" name="Title 2"/>
          <p:cNvSpPr>
            <a:spLocks noGrp="1"/>
          </p:cNvSpPr>
          <p:nvPr>
            <p:ph type="title"/>
          </p:nvPr>
        </p:nvSpPr>
        <p:spPr/>
        <p:txBody>
          <a:bodyPr lIns="29305" tIns="29305" rIns="29305" bIns="29305"/>
          <a:lstStyle/>
          <a:p>
            <a:pPr eaLnBrk="1" hangingPunct="1"/>
            <a:r>
              <a:rPr lang="en-US" dirty="0" smtClean="0"/>
              <a:t>List Growth Ideas</a:t>
            </a:r>
          </a:p>
        </p:txBody>
      </p:sp>
      <p:sp>
        <p:nvSpPr>
          <p:cNvPr id="6" name="Pentagon 5"/>
          <p:cNvSpPr/>
          <p:nvPr/>
        </p:nvSpPr>
        <p:spPr bwMode="auto">
          <a:xfrm>
            <a:off x="550335" y="1464734"/>
            <a:ext cx="3530600" cy="558800"/>
          </a:xfrm>
          <a:prstGeom prst="homePlate">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ea typeface="ヒラギノ角ゴ ProN W3" pitchFamily="-65" charset="-128"/>
                <a:cs typeface="ヒラギノ角ゴ ProN W3" pitchFamily="-65" charset="-128"/>
                <a:sym typeface="Helvetica 45 Light" pitchFamily="-65" charset="0"/>
              </a:rPr>
              <a:t>Pledges</a:t>
            </a:r>
            <a:endParaRPr kumimoji="0" lang="en-US" sz="2400" b="1" i="0" u="none" strike="noStrike" cap="none" normalizeH="0" baseline="0" dirty="0">
              <a:ln>
                <a:noFill/>
              </a:ln>
              <a:solidFill>
                <a:srgbClr val="FFFFFF"/>
              </a:solidFill>
              <a:effectLst/>
              <a:ea typeface="ヒラギノ角ゴ ProN W3" pitchFamily="-65" charset="-128"/>
              <a:cs typeface="ヒラギノ角ゴ ProN W3" pitchFamily="-65" charset="-128"/>
              <a:sym typeface="Helvetica 45 Light" pitchFamily="-65"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plateFINAL">
  <a:themeElements>
    <a:clrScheme name="Custom 1">
      <a:dk1>
        <a:srgbClr val="B2B2B2"/>
      </a:dk1>
      <a:lt1>
        <a:srgbClr val="7F7F7F"/>
      </a:lt1>
      <a:dk2>
        <a:srgbClr val="82786F"/>
      </a:dk2>
      <a:lt2>
        <a:srgbClr val="DAD7CB"/>
      </a:lt2>
      <a:accent1>
        <a:srgbClr val="00A9E0"/>
      </a:accent1>
      <a:accent2>
        <a:srgbClr val="BED600"/>
      </a:accent2>
      <a:accent3>
        <a:srgbClr val="83AFB4"/>
      </a:accent3>
      <a:accent4>
        <a:srgbClr val="DAD7CB"/>
      </a:accent4>
      <a:accent5>
        <a:srgbClr val="FFBA00"/>
      </a:accent5>
      <a:accent6>
        <a:srgbClr val="490E6F"/>
      </a:accent6>
      <a:hlink>
        <a:srgbClr val="00A9E0"/>
      </a:hlink>
      <a:folHlink>
        <a:srgbClr val="8278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AF03"/>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defRPr>
        </a:defPPr>
      </a:lstStyle>
    </a:spDef>
    <a:lnDef>
      <a:spPr bwMode="auto">
        <a:xfrm>
          <a:off x="0" y="0"/>
          <a:ext cx="1" cy="1"/>
        </a:xfrm>
        <a:custGeom>
          <a:avLst/>
          <a:gdLst/>
          <a:ahLst/>
          <a:cxnLst/>
          <a:rect l="0" t="0" r="0" b="0"/>
          <a:pathLst/>
        </a:custGeom>
        <a:solidFill>
          <a:srgbClr val="FFAF03"/>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rgbClr val="B2B2B2"/>
    </a:dk1>
    <a:lt1>
      <a:srgbClr val="7F7F7F"/>
    </a:lt1>
    <a:dk2>
      <a:srgbClr val="82786F"/>
    </a:dk2>
    <a:lt2>
      <a:srgbClr val="DAD7CB"/>
    </a:lt2>
    <a:accent1>
      <a:srgbClr val="00A9E0"/>
    </a:accent1>
    <a:accent2>
      <a:srgbClr val="BED600"/>
    </a:accent2>
    <a:accent3>
      <a:srgbClr val="83AFB4"/>
    </a:accent3>
    <a:accent4>
      <a:srgbClr val="DAD7CB"/>
    </a:accent4>
    <a:accent5>
      <a:srgbClr val="FFBA00"/>
    </a:accent5>
    <a:accent6>
      <a:srgbClr val="490E6F"/>
    </a:accent6>
    <a:hlink>
      <a:srgbClr val="00A9E0"/>
    </a:hlink>
    <a:folHlink>
      <a:srgbClr val="8278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
    <a:dk1>
      <a:srgbClr val="B2B2B2"/>
    </a:dk1>
    <a:lt1>
      <a:srgbClr val="7F7F7F"/>
    </a:lt1>
    <a:dk2>
      <a:srgbClr val="82786F"/>
    </a:dk2>
    <a:lt2>
      <a:srgbClr val="DAD7CB"/>
    </a:lt2>
    <a:accent1>
      <a:srgbClr val="00A9E0"/>
    </a:accent1>
    <a:accent2>
      <a:srgbClr val="BED600"/>
    </a:accent2>
    <a:accent3>
      <a:srgbClr val="83AFB4"/>
    </a:accent3>
    <a:accent4>
      <a:srgbClr val="DAD7CB"/>
    </a:accent4>
    <a:accent5>
      <a:srgbClr val="FFBA00"/>
    </a:accent5>
    <a:accent6>
      <a:srgbClr val="490E6F"/>
    </a:accent6>
    <a:hlink>
      <a:srgbClr val="00A9E0"/>
    </a:hlink>
    <a:folHlink>
      <a:srgbClr val="8278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
    <a:dk1>
      <a:srgbClr val="B2B2B2"/>
    </a:dk1>
    <a:lt1>
      <a:srgbClr val="7F7F7F"/>
    </a:lt1>
    <a:dk2>
      <a:srgbClr val="82786F"/>
    </a:dk2>
    <a:lt2>
      <a:srgbClr val="DAD7CB"/>
    </a:lt2>
    <a:accent1>
      <a:srgbClr val="00A9E0"/>
    </a:accent1>
    <a:accent2>
      <a:srgbClr val="BED600"/>
    </a:accent2>
    <a:accent3>
      <a:srgbClr val="83AFB4"/>
    </a:accent3>
    <a:accent4>
      <a:srgbClr val="DAD7CB"/>
    </a:accent4>
    <a:accent5>
      <a:srgbClr val="FFBA00"/>
    </a:accent5>
    <a:accent6>
      <a:srgbClr val="490E6F"/>
    </a:accent6>
    <a:hlink>
      <a:srgbClr val="00A9E0"/>
    </a:hlink>
    <a:folHlink>
      <a:srgbClr val="8278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1">
    <a:dk1>
      <a:srgbClr val="B2B2B2"/>
    </a:dk1>
    <a:lt1>
      <a:srgbClr val="7F7F7F"/>
    </a:lt1>
    <a:dk2>
      <a:srgbClr val="82786F"/>
    </a:dk2>
    <a:lt2>
      <a:srgbClr val="DAD7CB"/>
    </a:lt2>
    <a:accent1>
      <a:srgbClr val="00A9E0"/>
    </a:accent1>
    <a:accent2>
      <a:srgbClr val="BED600"/>
    </a:accent2>
    <a:accent3>
      <a:srgbClr val="83AFB4"/>
    </a:accent3>
    <a:accent4>
      <a:srgbClr val="DAD7CB"/>
    </a:accent4>
    <a:accent5>
      <a:srgbClr val="FFBA00"/>
    </a:accent5>
    <a:accent6>
      <a:srgbClr val="490E6F"/>
    </a:accent6>
    <a:hlink>
      <a:srgbClr val="00A9E0"/>
    </a:hlink>
    <a:folHlink>
      <a:srgbClr val="8278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1">
    <a:dk1>
      <a:srgbClr val="B2B2B2"/>
    </a:dk1>
    <a:lt1>
      <a:srgbClr val="7F7F7F"/>
    </a:lt1>
    <a:dk2>
      <a:srgbClr val="82786F"/>
    </a:dk2>
    <a:lt2>
      <a:srgbClr val="DAD7CB"/>
    </a:lt2>
    <a:accent1>
      <a:srgbClr val="00A9E0"/>
    </a:accent1>
    <a:accent2>
      <a:srgbClr val="BED600"/>
    </a:accent2>
    <a:accent3>
      <a:srgbClr val="83AFB4"/>
    </a:accent3>
    <a:accent4>
      <a:srgbClr val="DAD7CB"/>
    </a:accent4>
    <a:accent5>
      <a:srgbClr val="FFBA00"/>
    </a:accent5>
    <a:accent6>
      <a:srgbClr val="490E6F"/>
    </a:accent6>
    <a:hlink>
      <a:srgbClr val="00A9E0"/>
    </a:hlink>
    <a:folHlink>
      <a:srgbClr val="8278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1">
    <a:dk1>
      <a:srgbClr val="B2B2B2"/>
    </a:dk1>
    <a:lt1>
      <a:srgbClr val="7F7F7F"/>
    </a:lt1>
    <a:dk2>
      <a:srgbClr val="82786F"/>
    </a:dk2>
    <a:lt2>
      <a:srgbClr val="DAD7CB"/>
    </a:lt2>
    <a:accent1>
      <a:srgbClr val="00A9E0"/>
    </a:accent1>
    <a:accent2>
      <a:srgbClr val="BED600"/>
    </a:accent2>
    <a:accent3>
      <a:srgbClr val="83AFB4"/>
    </a:accent3>
    <a:accent4>
      <a:srgbClr val="DAD7CB"/>
    </a:accent4>
    <a:accent5>
      <a:srgbClr val="FFBA00"/>
    </a:accent5>
    <a:accent6>
      <a:srgbClr val="490E6F"/>
    </a:accent6>
    <a:hlink>
      <a:srgbClr val="00A9E0"/>
    </a:hlink>
    <a:folHlink>
      <a:srgbClr val="8278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ustom 1">
    <a:dk1>
      <a:srgbClr val="B2B2B2"/>
    </a:dk1>
    <a:lt1>
      <a:srgbClr val="7F7F7F"/>
    </a:lt1>
    <a:dk2>
      <a:srgbClr val="82786F"/>
    </a:dk2>
    <a:lt2>
      <a:srgbClr val="DAD7CB"/>
    </a:lt2>
    <a:accent1>
      <a:srgbClr val="00A9E0"/>
    </a:accent1>
    <a:accent2>
      <a:srgbClr val="BED600"/>
    </a:accent2>
    <a:accent3>
      <a:srgbClr val="83AFB4"/>
    </a:accent3>
    <a:accent4>
      <a:srgbClr val="DAD7CB"/>
    </a:accent4>
    <a:accent5>
      <a:srgbClr val="FFBA00"/>
    </a:accent5>
    <a:accent6>
      <a:srgbClr val="490E6F"/>
    </a:accent6>
    <a:hlink>
      <a:srgbClr val="00A9E0"/>
    </a:hlink>
    <a:folHlink>
      <a:srgbClr val="8278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2009templateFINAL</Template>
  <TotalTime>6817</TotalTime>
  <Words>3100</Words>
  <Application>Microsoft Office PowerPoint</Application>
  <PresentationFormat>On-screen Show (4:3)</PresentationFormat>
  <Paragraphs>471</Paragraphs>
  <Slides>47</Slides>
  <Notes>38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0" baseType="lpstr">
      <vt:lpstr>templateFINAL</vt:lpstr>
      <vt:lpstr>Chart</vt:lpstr>
      <vt:lpstr>Image</vt:lpstr>
      <vt:lpstr>Slide 1</vt:lpstr>
      <vt:lpstr>Who Are We?</vt:lpstr>
      <vt:lpstr>Forward-looking statements</vt:lpstr>
      <vt:lpstr>2 Quick Questions</vt:lpstr>
      <vt:lpstr>Building Your Email List is Donor Prospecting</vt:lpstr>
      <vt:lpstr>List Growth</vt:lpstr>
      <vt:lpstr>| by the numbers</vt:lpstr>
      <vt:lpstr>| by the numbers</vt:lpstr>
      <vt:lpstr>List Growth Ideas</vt:lpstr>
      <vt:lpstr>List Growth Ideas</vt:lpstr>
      <vt:lpstr>List Growth Ideas</vt:lpstr>
      <vt:lpstr>List Growth Ideas</vt:lpstr>
      <vt:lpstr>| by the numbers</vt:lpstr>
      <vt:lpstr>Stump the Speakers</vt:lpstr>
      <vt:lpstr>When it comes to subscribers, Use Them Or Lose Them</vt:lpstr>
      <vt:lpstr>Automated Welcome Series</vt:lpstr>
      <vt:lpstr>| by the numbers</vt:lpstr>
      <vt:lpstr>| by the numbers</vt:lpstr>
      <vt:lpstr>What Comes After the Welcome?</vt:lpstr>
      <vt:lpstr>Slide 20</vt:lpstr>
      <vt:lpstr>When it comes to Cultivation, Content is King</vt:lpstr>
      <vt:lpstr>Get Your Clicks</vt:lpstr>
      <vt:lpstr>Deliver Distinctive, Compelling Content</vt:lpstr>
      <vt:lpstr>| by the numbers</vt:lpstr>
      <vt:lpstr>| by the numbers</vt:lpstr>
      <vt:lpstr>| by the numbers</vt:lpstr>
      <vt:lpstr>Slide 27</vt:lpstr>
      <vt:lpstr>Online Fundraising is Short-Attention-Span Theater</vt:lpstr>
      <vt:lpstr>Multi-Part Campaigns</vt:lpstr>
      <vt:lpstr>| by the numbers</vt:lpstr>
      <vt:lpstr>| by the numbers</vt:lpstr>
      <vt:lpstr>Slide 32</vt:lpstr>
      <vt:lpstr>Sustainer Campaigning can be Major Donor Prospecting</vt:lpstr>
      <vt:lpstr>| by the numbers</vt:lpstr>
      <vt:lpstr>| by the numbers</vt:lpstr>
      <vt:lpstr>| by the numbers</vt:lpstr>
      <vt:lpstr>The Future of Fundraising is Profoundly Multi-Channel</vt:lpstr>
      <vt:lpstr>Generational Giving Study</vt:lpstr>
      <vt:lpstr>Slide 39</vt:lpstr>
      <vt:lpstr>Slide 40</vt:lpstr>
      <vt:lpstr>Slide 41</vt:lpstr>
      <vt:lpstr>Slide 42</vt:lpstr>
      <vt:lpstr>How to Get There from Here</vt:lpstr>
      <vt:lpstr>Slide 44</vt:lpstr>
      <vt:lpstr>Grab a “Get Your Board Onboard” Toolkit </vt:lpstr>
      <vt:lpstr>Slide 46</vt:lpstr>
      <vt:lpstr>Slide 47</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Small &amp; Growing Nonprofits can Fast-Track Your Fundraising</dc:title>
  <dc:creator>Jennifer Darrouzet</dc:creator>
  <cp:lastModifiedBy>Licensed User</cp:lastModifiedBy>
  <cp:revision>109</cp:revision>
  <dcterms:created xsi:type="dcterms:W3CDTF">2010-06-16T00:05:21Z</dcterms:created>
  <dcterms:modified xsi:type="dcterms:W3CDTF">2010-10-27T13:22:13Z</dcterms:modified>
</cp:coreProperties>
</file>